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738" r:id="rId1"/>
  </p:sldMasterIdLst>
  <p:notesMasterIdLst>
    <p:notesMasterId r:id="rId87"/>
  </p:notesMasterIdLst>
  <p:sldIdLst>
    <p:sldId id="350" r:id="rId2"/>
    <p:sldId id="351" r:id="rId3"/>
    <p:sldId id="352" r:id="rId4"/>
    <p:sldId id="353" r:id="rId5"/>
    <p:sldId id="354" r:id="rId6"/>
    <p:sldId id="355" r:id="rId7"/>
    <p:sldId id="356" r:id="rId8"/>
    <p:sldId id="357" r:id="rId9"/>
    <p:sldId id="358" r:id="rId10"/>
    <p:sldId id="359" r:id="rId11"/>
    <p:sldId id="360" r:id="rId12"/>
    <p:sldId id="361" r:id="rId13"/>
    <p:sldId id="362" r:id="rId14"/>
    <p:sldId id="363" r:id="rId15"/>
    <p:sldId id="278" r:id="rId16"/>
    <p:sldId id="281" r:id="rId17"/>
    <p:sldId id="283" r:id="rId18"/>
    <p:sldId id="284" r:id="rId19"/>
    <p:sldId id="285" r:id="rId20"/>
    <p:sldId id="286" r:id="rId21"/>
    <p:sldId id="349" r:id="rId22"/>
    <p:sldId id="287" r:id="rId23"/>
    <p:sldId id="288" r:id="rId24"/>
    <p:sldId id="314" r:id="rId25"/>
    <p:sldId id="315" r:id="rId26"/>
    <p:sldId id="316" r:id="rId27"/>
    <p:sldId id="317" r:id="rId28"/>
    <p:sldId id="318" r:id="rId29"/>
    <p:sldId id="364" r:id="rId30"/>
    <p:sldId id="366" r:id="rId31"/>
    <p:sldId id="367" r:id="rId32"/>
    <p:sldId id="368" r:id="rId33"/>
    <p:sldId id="369" r:id="rId34"/>
    <p:sldId id="370" r:id="rId35"/>
    <p:sldId id="337" r:id="rId36"/>
    <p:sldId id="339" r:id="rId37"/>
    <p:sldId id="340" r:id="rId38"/>
    <p:sldId id="341" r:id="rId39"/>
    <p:sldId id="342" r:id="rId40"/>
    <p:sldId id="371" r:id="rId41"/>
    <p:sldId id="372" r:id="rId42"/>
    <p:sldId id="380" r:id="rId43"/>
    <p:sldId id="373" r:id="rId44"/>
    <p:sldId id="378" r:id="rId45"/>
    <p:sldId id="344" r:id="rId46"/>
    <p:sldId id="374" r:id="rId47"/>
    <p:sldId id="375" r:id="rId48"/>
    <p:sldId id="376" r:id="rId49"/>
    <p:sldId id="377" r:id="rId50"/>
    <p:sldId id="379" r:id="rId51"/>
    <p:sldId id="293" r:id="rId52"/>
    <p:sldId id="295" r:id="rId53"/>
    <p:sldId id="323" r:id="rId54"/>
    <p:sldId id="296" r:id="rId55"/>
    <p:sldId id="297" r:id="rId56"/>
    <p:sldId id="298" r:id="rId57"/>
    <p:sldId id="299" r:id="rId58"/>
    <p:sldId id="300" r:id="rId59"/>
    <p:sldId id="301" r:id="rId60"/>
    <p:sldId id="320" r:id="rId61"/>
    <p:sldId id="321" r:id="rId62"/>
    <p:sldId id="322" r:id="rId63"/>
    <p:sldId id="324" r:id="rId64"/>
    <p:sldId id="325" r:id="rId65"/>
    <p:sldId id="303" r:id="rId66"/>
    <p:sldId id="326" r:id="rId67"/>
    <p:sldId id="327" r:id="rId68"/>
    <p:sldId id="328" r:id="rId69"/>
    <p:sldId id="329" r:id="rId70"/>
    <p:sldId id="330" r:id="rId71"/>
    <p:sldId id="331" r:id="rId72"/>
    <p:sldId id="332" r:id="rId73"/>
    <p:sldId id="304" r:id="rId74"/>
    <p:sldId id="334" r:id="rId75"/>
    <p:sldId id="335" r:id="rId76"/>
    <p:sldId id="305" r:id="rId77"/>
    <p:sldId id="306" r:id="rId78"/>
    <p:sldId id="307" r:id="rId79"/>
    <p:sldId id="308" r:id="rId80"/>
    <p:sldId id="310" r:id="rId81"/>
    <p:sldId id="311" r:id="rId82"/>
    <p:sldId id="312" r:id="rId83"/>
    <p:sldId id="346" r:id="rId84"/>
    <p:sldId id="347" r:id="rId85"/>
    <p:sldId id="348" r:id="rId86"/>
  </p:sldIdLst>
  <p:sldSz cx="9144000" cy="6858000" type="screen4x3"/>
  <p:notesSz cx="6858000" cy="9144000"/>
  <p:embeddedFontLst>
    <p:embeddedFont>
      <p:font typeface="Tahoma" panose="020B0604030504040204" pitchFamily="34" charset="0"/>
      <p:regular r:id="rId88"/>
      <p:bold r:id="rId89"/>
    </p:embeddedFont>
    <p:embeddedFont>
      <p:font typeface="Calibri Italic" panose="020F05020202040A0204" pitchFamily="34" charset="0"/>
      <p:italic r:id="rId90"/>
    </p:embeddedFont>
    <p:embeddedFont>
      <p:font typeface="Calibri" panose="020F0502020204030204" pitchFamily="34" charset="0"/>
      <p:regular r:id="rId91"/>
      <p:bold r:id="rId92"/>
      <p:italic r:id="rId93"/>
      <p:boldItalic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4" autoAdjust="0"/>
    <p:restoredTop sz="82346" autoAdjust="0"/>
  </p:normalViewPr>
  <p:slideViewPr>
    <p:cSldViewPr>
      <p:cViewPr varScale="1">
        <p:scale>
          <a:sx n="107" d="100"/>
          <a:sy n="107" d="100"/>
        </p:scale>
        <p:origin x="-768" y="-91"/>
      </p:cViewPr>
      <p:guideLst>
        <p:guide orient="horz" pos="2160"/>
        <p:guide pos="288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46B365-EE9D-49BA-8017-E12414C13D7D}" type="datetimeFigureOut">
              <a:rPr lang="en-US" smtClean="0"/>
              <a:t>9/4/2017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881582-10EF-42F3-8C07-19FD2F59FF45}" type="slidenum">
              <a:rPr lang="en-US" smtClean="0"/>
              <a:t>‹#›</a:t>
            </a:fld>
            <a:endParaRPr lang="en-US"/>
          </a:p>
        </p:txBody>
      </p:sp>
    </p:spTree>
    <p:extLst>
      <p:ext uri="{BB962C8B-B14F-4D97-AF65-F5344CB8AC3E}">
        <p14:creationId xmlns:p14="http://schemas.microsoft.com/office/powerpoint/2010/main" val="1398214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AD90E3-263D-471D-8DF8-B1DAFC8C2975}" type="slidenum">
              <a:rPr lang="en-US"/>
              <a:pPr/>
              <a:t>3</a:t>
            </a:fld>
            <a:endParaRPr lang="en-US"/>
          </a:p>
        </p:txBody>
      </p:sp>
      <p:sp>
        <p:nvSpPr>
          <p:cNvPr id="916482" name="Rectangle 2"/>
          <p:cNvSpPr>
            <a:spLocks noGrp="1" noRot="1" noChangeAspect="1" noChangeArrowheads="1" noTextEdit="1"/>
          </p:cNvSpPr>
          <p:nvPr>
            <p:ph type="sldImg"/>
          </p:nvPr>
        </p:nvSpPr>
        <p:spPr>
          <a:ln/>
        </p:spPr>
      </p:sp>
      <p:sp>
        <p:nvSpPr>
          <p:cNvPr id="916483"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2BE1D793-4AF1-426F-A95B-B6FF19D16265}" type="slidenum">
              <a:rPr lang="en-US"/>
              <a:pPr eaLnBrk="1" hangingPunct="1"/>
              <a:t>13</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=&gt; </a:t>
            </a:r>
            <a:r>
              <a:rPr lang="en-US" dirty="0" err="1" smtClean="0"/>
              <a:t>Bresenham</a:t>
            </a:r>
            <a:r>
              <a:rPr lang="en-US" dirty="0" smtClean="0"/>
              <a:t> could be used</a:t>
            </a:r>
          </a:p>
          <a:p>
            <a:r>
              <a:rPr lang="en-US" dirty="0" smtClean="0"/>
              <a:t>But what would we do with pixels that are only</a:t>
            </a:r>
            <a:r>
              <a:rPr lang="en-US" baseline="0" dirty="0" smtClean="0"/>
              <a:t> covered half?</a:t>
            </a:r>
            <a:endParaRPr lang="en-US" dirty="0"/>
          </a:p>
        </p:txBody>
      </p:sp>
      <p:sp>
        <p:nvSpPr>
          <p:cNvPr id="4" name="Slide Number Placeholder 3"/>
          <p:cNvSpPr>
            <a:spLocks noGrp="1"/>
          </p:cNvSpPr>
          <p:nvPr>
            <p:ph type="sldNum" sz="quarter" idx="10"/>
          </p:nvPr>
        </p:nvSpPr>
        <p:spPr/>
        <p:txBody>
          <a:bodyPr/>
          <a:lstStyle/>
          <a:p>
            <a:fld id="{82881582-10EF-42F3-8C07-19FD2F59FF45}" type="slidenum">
              <a:rPr lang="en-US" smtClean="0"/>
              <a:t>31</a:t>
            </a:fld>
            <a:endParaRPr lang="en-US"/>
          </a:p>
        </p:txBody>
      </p:sp>
    </p:spTree>
    <p:extLst>
      <p:ext uri="{BB962C8B-B14F-4D97-AF65-F5344CB8AC3E}">
        <p14:creationId xmlns:p14="http://schemas.microsoft.com/office/powerpoint/2010/main" val="208421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81582-10EF-42F3-8C07-19FD2F59FF45}" type="slidenum">
              <a:rPr lang="en-US" smtClean="0"/>
              <a:t>32</a:t>
            </a:fld>
            <a:endParaRPr lang="en-US"/>
          </a:p>
        </p:txBody>
      </p:sp>
    </p:spTree>
    <p:extLst>
      <p:ext uri="{BB962C8B-B14F-4D97-AF65-F5344CB8AC3E}">
        <p14:creationId xmlns:p14="http://schemas.microsoft.com/office/powerpoint/2010/main" val="2084217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F8FAC4C-6529-46C5-8264-2939DDBED843}" type="slidenum">
              <a:rPr lang="en-US"/>
              <a:pPr/>
              <a:t>45</a:t>
            </a:fld>
            <a:endParaRPr lang="en-US"/>
          </a:p>
        </p:txBody>
      </p:sp>
      <p:sp>
        <p:nvSpPr>
          <p:cNvPr id="11919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95A13947-6BA6-4A18-9D07-E9CBFC5815EE}" type="slidenum">
              <a:rPr lang="en-US" sz="1100"/>
              <a:pPr algn="r"/>
              <a:t>45</a:t>
            </a:fld>
            <a:endParaRPr lang="en-US" sz="1100"/>
          </a:p>
        </p:txBody>
      </p:sp>
      <p:sp>
        <p:nvSpPr>
          <p:cNvPr id="1191939" name="Rectangle 2"/>
          <p:cNvSpPr>
            <a:spLocks noGrp="1" noRot="1" noChangeAspect="1" noChangeArrowheads="1" noTextEdit="1"/>
          </p:cNvSpPr>
          <p:nvPr>
            <p:ph type="sldImg"/>
          </p:nvPr>
        </p:nvSpPr>
        <p:spPr>
          <a:xfrm>
            <a:off x="1144588" y="685800"/>
            <a:ext cx="4572000" cy="3429000"/>
          </a:xfrm>
          <a:ln/>
        </p:spPr>
      </p:sp>
      <p:sp>
        <p:nvSpPr>
          <p:cNvPr id="1191940" name="Rectangle 3"/>
          <p:cNvSpPr>
            <a:spLocks noGrp="1" noChangeArrowheads="1"/>
          </p:cNvSpPr>
          <p:nvPr>
            <p:ph type="body" idx="1"/>
          </p:nvPr>
        </p:nvSpPr>
        <p:spPr/>
        <p:txBody>
          <a:bodyPr lIns="86493" tIns="43247" rIns="86493" bIns="43247"/>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fast update of the box kernel on the black board</a:t>
            </a:r>
          </a:p>
          <a:p>
            <a:r>
              <a:rPr lang="en-US" dirty="0" smtClean="0"/>
              <a:t>We</a:t>
            </a:r>
            <a:r>
              <a:rPr lang="en-US" baseline="0" dirty="0" smtClean="0"/>
              <a:t> have two values: </a:t>
            </a:r>
            <a:r>
              <a:rPr lang="en-US" baseline="0" dirty="0" err="1" smtClean="0"/>
              <a:t>PixelSum</a:t>
            </a:r>
            <a:r>
              <a:rPr lang="en-US" baseline="0" dirty="0" smtClean="0"/>
              <a:t> and </a:t>
            </a:r>
            <a:r>
              <a:rPr lang="en-US" baseline="0" dirty="0" err="1" smtClean="0"/>
              <a:t>PixelNum</a:t>
            </a:r>
            <a:endParaRPr lang="en-US" baseline="0" dirty="0" smtClean="0"/>
          </a:p>
          <a:p>
            <a:r>
              <a:rPr lang="en-US" baseline="0" dirty="0" err="1" smtClean="0"/>
              <a:t>NewPixelSum</a:t>
            </a:r>
            <a:r>
              <a:rPr lang="en-US" baseline="0" dirty="0" smtClean="0"/>
              <a:t> = </a:t>
            </a:r>
            <a:r>
              <a:rPr lang="en-US" baseline="0" dirty="0" err="1" smtClean="0"/>
              <a:t>OldPixelSum</a:t>
            </a:r>
            <a:r>
              <a:rPr lang="en-US" baseline="0" dirty="0" smtClean="0"/>
              <a:t> – </a:t>
            </a:r>
            <a:r>
              <a:rPr lang="en-US" baseline="0" dirty="0" err="1" smtClean="0"/>
              <a:t>LeftValue</a:t>
            </a:r>
            <a:r>
              <a:rPr lang="en-US" baseline="0" dirty="0" smtClean="0"/>
              <a:t> + </a:t>
            </a:r>
            <a:r>
              <a:rPr lang="en-US" baseline="0" dirty="0" err="1" smtClean="0"/>
              <a:t>RightValue</a:t>
            </a:r>
            <a:endParaRPr lang="en-US" baseline="0" dirty="0" smtClean="0"/>
          </a:p>
          <a:p>
            <a:r>
              <a:rPr lang="en-US" baseline="0" dirty="0" err="1" smtClean="0"/>
              <a:t>NewPixelNum</a:t>
            </a:r>
            <a:r>
              <a:rPr lang="en-US" baseline="0" dirty="0" smtClean="0"/>
              <a:t> = </a:t>
            </a:r>
            <a:r>
              <a:rPr lang="en-US" baseline="0" dirty="0" err="1" smtClean="0"/>
              <a:t>OldPixelNum</a:t>
            </a:r>
            <a:endParaRPr lang="en-US" baseline="0" dirty="0" smtClean="0"/>
          </a:p>
          <a:p>
            <a:endParaRPr lang="en-US" baseline="0" dirty="0" smtClean="0"/>
          </a:p>
          <a:p>
            <a:r>
              <a:rPr lang="en-US" baseline="0" dirty="0" smtClean="0"/>
              <a:t>Explain what to do at the boundary: Use the small kernel</a:t>
            </a:r>
            <a:endParaRPr lang="en-US" dirty="0"/>
          </a:p>
        </p:txBody>
      </p:sp>
      <p:sp>
        <p:nvSpPr>
          <p:cNvPr id="4" name="Slide Number Placeholder 3"/>
          <p:cNvSpPr>
            <a:spLocks noGrp="1"/>
          </p:cNvSpPr>
          <p:nvPr>
            <p:ph type="sldNum" sz="quarter" idx="10"/>
          </p:nvPr>
        </p:nvSpPr>
        <p:spPr/>
        <p:txBody>
          <a:bodyPr/>
          <a:lstStyle/>
          <a:p>
            <a:fld id="{82881582-10EF-42F3-8C07-19FD2F59FF45}" type="slidenum">
              <a:rPr lang="en-US" smtClean="0"/>
              <a:t>48</a:t>
            </a:fld>
            <a:endParaRPr lang="en-US"/>
          </a:p>
        </p:txBody>
      </p:sp>
    </p:spTree>
    <p:extLst>
      <p:ext uri="{BB962C8B-B14F-4D97-AF65-F5344CB8AC3E}">
        <p14:creationId xmlns:p14="http://schemas.microsoft.com/office/powerpoint/2010/main" val="2410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fast update of the box kernel on the black board</a:t>
            </a:r>
          </a:p>
          <a:p>
            <a:r>
              <a:rPr lang="en-US" dirty="0" smtClean="0"/>
              <a:t>We</a:t>
            </a:r>
            <a:r>
              <a:rPr lang="en-US" baseline="0" dirty="0" smtClean="0"/>
              <a:t> have two values: </a:t>
            </a:r>
            <a:r>
              <a:rPr lang="en-US" baseline="0" dirty="0" err="1" smtClean="0"/>
              <a:t>PixelSum</a:t>
            </a:r>
            <a:r>
              <a:rPr lang="en-US" baseline="0" dirty="0" smtClean="0"/>
              <a:t> and </a:t>
            </a:r>
            <a:r>
              <a:rPr lang="en-US" baseline="0" dirty="0" err="1" smtClean="0"/>
              <a:t>PixelNum</a:t>
            </a:r>
            <a:endParaRPr lang="en-US" baseline="0" dirty="0" smtClean="0"/>
          </a:p>
          <a:p>
            <a:r>
              <a:rPr lang="en-US" baseline="0" dirty="0" err="1" smtClean="0"/>
              <a:t>NewPixelSum</a:t>
            </a:r>
            <a:r>
              <a:rPr lang="en-US" baseline="0" dirty="0" smtClean="0"/>
              <a:t> = </a:t>
            </a:r>
            <a:r>
              <a:rPr lang="en-US" baseline="0" dirty="0" err="1" smtClean="0"/>
              <a:t>OldPixelSum</a:t>
            </a:r>
            <a:r>
              <a:rPr lang="en-US" baseline="0" dirty="0" smtClean="0"/>
              <a:t> – </a:t>
            </a:r>
            <a:r>
              <a:rPr lang="en-US" baseline="0" dirty="0" err="1" smtClean="0"/>
              <a:t>LeftValue</a:t>
            </a:r>
            <a:r>
              <a:rPr lang="en-US" baseline="0" dirty="0" smtClean="0"/>
              <a:t> + </a:t>
            </a:r>
            <a:r>
              <a:rPr lang="en-US" baseline="0" dirty="0" err="1" smtClean="0"/>
              <a:t>RightValue</a:t>
            </a:r>
            <a:endParaRPr lang="en-US" baseline="0" dirty="0" smtClean="0"/>
          </a:p>
          <a:p>
            <a:r>
              <a:rPr lang="en-US" baseline="0" dirty="0" err="1" smtClean="0"/>
              <a:t>NewPixelNum</a:t>
            </a:r>
            <a:r>
              <a:rPr lang="en-US" baseline="0" dirty="0" smtClean="0"/>
              <a:t> = </a:t>
            </a:r>
            <a:r>
              <a:rPr lang="en-US" baseline="0" dirty="0" err="1" smtClean="0"/>
              <a:t>OldPixelNum</a:t>
            </a:r>
            <a:endParaRPr lang="en-US" dirty="0"/>
          </a:p>
        </p:txBody>
      </p:sp>
      <p:sp>
        <p:nvSpPr>
          <p:cNvPr id="4" name="Slide Number Placeholder 3"/>
          <p:cNvSpPr>
            <a:spLocks noGrp="1"/>
          </p:cNvSpPr>
          <p:nvPr>
            <p:ph type="sldNum" sz="quarter" idx="10"/>
          </p:nvPr>
        </p:nvSpPr>
        <p:spPr/>
        <p:txBody>
          <a:bodyPr/>
          <a:lstStyle/>
          <a:p>
            <a:fld id="{82881582-10EF-42F3-8C07-19FD2F59FF45}" type="slidenum">
              <a:rPr lang="en-US" smtClean="0"/>
              <a:t>49</a:t>
            </a:fld>
            <a:endParaRPr lang="en-US"/>
          </a:p>
        </p:txBody>
      </p:sp>
    </p:spTree>
    <p:extLst>
      <p:ext uri="{BB962C8B-B14F-4D97-AF65-F5344CB8AC3E}">
        <p14:creationId xmlns:p14="http://schemas.microsoft.com/office/powerpoint/2010/main" val="24106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228BB52-C030-4A8D-91A6-90110DA7BAA2}" type="slidenum">
              <a:rPr lang="en-US"/>
              <a:pPr/>
              <a:t>51</a:t>
            </a:fld>
            <a:endParaRPr lang="en-US"/>
          </a:p>
        </p:txBody>
      </p:sp>
      <p:sp>
        <p:nvSpPr>
          <p:cNvPr id="11857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63F5A387-0117-4BA2-AA36-D6158C59D6A0}" type="slidenum">
              <a:rPr lang="en-US" sz="1100"/>
              <a:pPr algn="r"/>
              <a:t>51</a:t>
            </a:fld>
            <a:endParaRPr lang="en-US" sz="1100"/>
          </a:p>
        </p:txBody>
      </p:sp>
      <p:sp>
        <p:nvSpPr>
          <p:cNvPr id="1185795" name="Rectangle 2"/>
          <p:cNvSpPr>
            <a:spLocks noGrp="1" noRot="1" noChangeAspect="1" noChangeArrowheads="1" noTextEdit="1"/>
          </p:cNvSpPr>
          <p:nvPr>
            <p:ph type="sldImg"/>
          </p:nvPr>
        </p:nvSpPr>
        <p:spPr>
          <a:xfrm>
            <a:off x="1144588" y="685800"/>
            <a:ext cx="4572000" cy="3429000"/>
          </a:xfrm>
          <a:ln/>
        </p:spPr>
      </p:sp>
      <p:sp>
        <p:nvSpPr>
          <p:cNvPr id="1185796" name="Rectangle 3"/>
          <p:cNvSpPr>
            <a:spLocks noGrp="1" noChangeArrowheads="1"/>
          </p:cNvSpPr>
          <p:nvPr>
            <p:ph type="body" idx="1"/>
          </p:nvPr>
        </p:nvSpPr>
        <p:spPr/>
        <p:txBody>
          <a:bodyPr lIns="86493" tIns="43247" rIns="86493" bIns="43247"/>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color model to use?</a:t>
            </a:r>
          </a:p>
          <a:p>
            <a:r>
              <a:rPr lang="en-US" dirty="0" smtClean="0"/>
              <a:t>HSV = Hue Saturation Value</a:t>
            </a:r>
          </a:p>
          <a:p>
            <a:r>
              <a:rPr lang="en-US" dirty="0" smtClean="0"/>
              <a:t>Value </a:t>
            </a:r>
            <a:r>
              <a:rPr lang="en-US" dirty="0" smtClean="0">
                <a:sym typeface="Wingdings" panose="05000000000000000000" pitchFamily="2" charset="2"/>
              </a:rPr>
              <a:t> LIC Grayscale Value</a:t>
            </a:r>
          </a:p>
          <a:p>
            <a:r>
              <a:rPr lang="en-US" dirty="0" smtClean="0">
                <a:sym typeface="Wingdings" panose="05000000000000000000" pitchFamily="2" charset="2"/>
              </a:rPr>
              <a:t>Hue  encodes magnitude or other scalar field</a:t>
            </a:r>
          </a:p>
          <a:p>
            <a:r>
              <a:rPr lang="en-US" dirty="0" smtClean="0">
                <a:sym typeface="Wingdings" panose="05000000000000000000" pitchFamily="2" charset="2"/>
              </a:rPr>
              <a:t>Saturation  constant</a:t>
            </a:r>
            <a:endParaRPr lang="en-US" dirty="0"/>
          </a:p>
        </p:txBody>
      </p:sp>
      <p:sp>
        <p:nvSpPr>
          <p:cNvPr id="4" name="Slide Number Placeholder 3"/>
          <p:cNvSpPr>
            <a:spLocks noGrp="1"/>
          </p:cNvSpPr>
          <p:nvPr>
            <p:ph type="sldNum" sz="quarter" idx="10"/>
          </p:nvPr>
        </p:nvSpPr>
        <p:spPr/>
        <p:txBody>
          <a:bodyPr/>
          <a:lstStyle/>
          <a:p>
            <a:fld id="{82881582-10EF-42F3-8C07-19FD2F59FF45}" type="slidenum">
              <a:rPr lang="en-US" smtClean="0"/>
              <a:t>52</a:t>
            </a:fld>
            <a:endParaRPr lang="en-US"/>
          </a:p>
        </p:txBody>
      </p:sp>
    </p:spTree>
    <p:extLst>
      <p:ext uri="{BB962C8B-B14F-4D97-AF65-F5344CB8AC3E}">
        <p14:creationId xmlns:p14="http://schemas.microsoft.com/office/powerpoint/2010/main" val="4146784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6E5EF1F-D975-4E02-AF43-C8EC8A11B74A}" type="slidenum">
              <a:rPr lang="en-US"/>
              <a:pPr/>
              <a:t>65</a:t>
            </a:fld>
            <a:endParaRPr lang="en-US"/>
          </a:p>
        </p:txBody>
      </p:sp>
      <p:sp>
        <p:nvSpPr>
          <p:cNvPr id="1193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508568D5-6EA0-45D2-8E9C-212005AA5457}" type="slidenum">
              <a:rPr lang="en-US" sz="1100"/>
              <a:pPr algn="r"/>
              <a:t>65</a:t>
            </a:fld>
            <a:endParaRPr lang="en-US" sz="1100"/>
          </a:p>
        </p:txBody>
      </p:sp>
      <p:sp>
        <p:nvSpPr>
          <p:cNvPr id="1193987" name="Rectangle 2"/>
          <p:cNvSpPr>
            <a:spLocks noGrp="1" noRot="1" noChangeAspect="1" noChangeArrowheads="1" noTextEdit="1"/>
          </p:cNvSpPr>
          <p:nvPr>
            <p:ph type="sldImg"/>
          </p:nvPr>
        </p:nvSpPr>
        <p:spPr>
          <a:xfrm>
            <a:off x="1144588" y="685800"/>
            <a:ext cx="4572000" cy="3429000"/>
          </a:xfrm>
          <a:ln/>
        </p:spPr>
      </p:sp>
      <p:sp>
        <p:nvSpPr>
          <p:cNvPr id="1193988" name="Rectangle 3"/>
          <p:cNvSpPr>
            <a:spLocks noGrp="1" noChangeArrowheads="1"/>
          </p:cNvSpPr>
          <p:nvPr>
            <p:ph type="body" idx="1"/>
          </p:nvPr>
        </p:nvSpPr>
        <p:spPr/>
        <p:txBody>
          <a:bodyPr lIns="86493" tIns="43247" rIns="86493" bIns="43247"/>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B9AA32B-6FBA-4ABE-BCFD-751C3FFC5965}" type="slidenum">
              <a:rPr lang="en-US"/>
              <a:pPr/>
              <a:t>73</a:t>
            </a:fld>
            <a:endParaRPr lang="en-US"/>
          </a:p>
        </p:txBody>
      </p:sp>
      <p:sp>
        <p:nvSpPr>
          <p:cNvPr id="1196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DC8FBC6C-6CAE-42D4-9DB6-75011D4DCD41}" type="slidenum">
              <a:rPr lang="en-US" sz="1100"/>
              <a:pPr algn="r"/>
              <a:t>73</a:t>
            </a:fld>
            <a:endParaRPr lang="en-US" sz="1100"/>
          </a:p>
        </p:txBody>
      </p:sp>
      <p:sp>
        <p:nvSpPr>
          <p:cNvPr id="1196035" name="Rectangle 2"/>
          <p:cNvSpPr>
            <a:spLocks noGrp="1" noRot="1" noChangeAspect="1" noChangeArrowheads="1" noTextEdit="1"/>
          </p:cNvSpPr>
          <p:nvPr>
            <p:ph type="sldImg"/>
          </p:nvPr>
        </p:nvSpPr>
        <p:spPr>
          <a:xfrm>
            <a:off x="1144588" y="685800"/>
            <a:ext cx="4572000" cy="3429000"/>
          </a:xfrm>
          <a:ln/>
        </p:spPr>
      </p:sp>
      <p:sp>
        <p:nvSpPr>
          <p:cNvPr id="1196036" name="Rectangle 3"/>
          <p:cNvSpPr>
            <a:spLocks noGrp="1" noChangeArrowheads="1"/>
          </p:cNvSpPr>
          <p:nvPr>
            <p:ph type="body" idx="1"/>
          </p:nvPr>
        </p:nvSpPr>
        <p:spPr/>
        <p:txBody>
          <a:bodyPr lIns="86493" tIns="43247" rIns="86493" bIns="43247"/>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18764F-B0A9-4204-94C0-D7527027835A}" type="slidenum">
              <a:rPr lang="en-US"/>
              <a:pPr/>
              <a:t>4</a:t>
            </a:fld>
            <a:endParaRPr lang="en-US"/>
          </a:p>
        </p:txBody>
      </p:sp>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9CF5995-2C0D-438C-BA16-EC5E1DCD7B4E}" type="slidenum">
              <a:rPr lang="en-US"/>
              <a:pPr/>
              <a:t>76</a:t>
            </a:fld>
            <a:endParaRPr lang="en-US"/>
          </a:p>
        </p:txBody>
      </p:sp>
      <p:sp>
        <p:nvSpPr>
          <p:cNvPr id="1198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7F59BDC4-5A79-4DA3-96C6-C3F6656250F5}" type="slidenum">
              <a:rPr lang="en-US" sz="1100"/>
              <a:pPr algn="r"/>
              <a:t>76</a:t>
            </a:fld>
            <a:endParaRPr lang="en-US" sz="1100"/>
          </a:p>
        </p:txBody>
      </p:sp>
      <p:sp>
        <p:nvSpPr>
          <p:cNvPr id="1198083" name="Rectangle 2"/>
          <p:cNvSpPr>
            <a:spLocks noGrp="1" noRot="1" noChangeAspect="1" noChangeArrowheads="1" noTextEdit="1"/>
          </p:cNvSpPr>
          <p:nvPr>
            <p:ph type="sldImg"/>
          </p:nvPr>
        </p:nvSpPr>
        <p:spPr>
          <a:xfrm>
            <a:off x="1144588" y="685800"/>
            <a:ext cx="4572000" cy="3429000"/>
          </a:xfrm>
          <a:ln/>
        </p:spPr>
      </p:sp>
      <p:sp>
        <p:nvSpPr>
          <p:cNvPr id="1198084" name="Rectangle 3"/>
          <p:cNvSpPr>
            <a:spLocks noGrp="1" noChangeArrowheads="1"/>
          </p:cNvSpPr>
          <p:nvPr>
            <p:ph type="body" idx="1"/>
          </p:nvPr>
        </p:nvSpPr>
        <p:spPr/>
        <p:txBody>
          <a:bodyPr lIns="86493" tIns="43247" rIns="86493" bIns="43247"/>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62AB673-7B10-4B77-919F-D13376547155}" type="slidenum">
              <a:rPr lang="en-US"/>
              <a:pPr/>
              <a:t>77</a:t>
            </a:fld>
            <a:endParaRPr lang="en-US"/>
          </a:p>
        </p:txBody>
      </p:sp>
      <p:sp>
        <p:nvSpPr>
          <p:cNvPr id="12001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1D5F9435-C754-4FFE-8350-1970E79DC863}" type="slidenum">
              <a:rPr lang="en-US" sz="1100"/>
              <a:pPr algn="r"/>
              <a:t>77</a:t>
            </a:fld>
            <a:endParaRPr lang="en-US" sz="1100"/>
          </a:p>
        </p:txBody>
      </p:sp>
      <p:sp>
        <p:nvSpPr>
          <p:cNvPr id="1200131" name="Rectangle 2"/>
          <p:cNvSpPr>
            <a:spLocks noGrp="1" noRot="1" noChangeAspect="1" noChangeArrowheads="1" noTextEdit="1"/>
          </p:cNvSpPr>
          <p:nvPr>
            <p:ph type="sldImg"/>
          </p:nvPr>
        </p:nvSpPr>
        <p:spPr>
          <a:xfrm>
            <a:off x="1144588" y="685800"/>
            <a:ext cx="4572000" cy="3429000"/>
          </a:xfrm>
          <a:ln/>
        </p:spPr>
      </p:sp>
      <p:sp>
        <p:nvSpPr>
          <p:cNvPr id="1200132" name="Rectangle 3"/>
          <p:cNvSpPr>
            <a:spLocks noGrp="1" noChangeArrowheads="1"/>
          </p:cNvSpPr>
          <p:nvPr>
            <p:ph type="body" idx="1"/>
          </p:nvPr>
        </p:nvSpPr>
        <p:spPr/>
        <p:txBody>
          <a:bodyPr lIns="86493" tIns="43247" rIns="86493" bIns="43247"/>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F675987-889E-4D0F-AD66-1A25C6296AB9}" type="slidenum">
              <a:rPr lang="en-US"/>
              <a:pPr/>
              <a:t>78</a:t>
            </a:fld>
            <a:endParaRPr lang="en-US"/>
          </a:p>
        </p:txBody>
      </p:sp>
      <p:sp>
        <p:nvSpPr>
          <p:cNvPr id="12021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161487C2-39F8-435C-832C-9AF07A9727F7}" type="slidenum">
              <a:rPr lang="en-US" sz="1100"/>
              <a:pPr algn="r"/>
              <a:t>78</a:t>
            </a:fld>
            <a:endParaRPr lang="en-US" sz="1100"/>
          </a:p>
        </p:txBody>
      </p:sp>
      <p:sp>
        <p:nvSpPr>
          <p:cNvPr id="1202179" name="Rectangle 2"/>
          <p:cNvSpPr>
            <a:spLocks noGrp="1" noRot="1" noChangeAspect="1" noChangeArrowheads="1" noTextEdit="1"/>
          </p:cNvSpPr>
          <p:nvPr>
            <p:ph type="sldImg"/>
          </p:nvPr>
        </p:nvSpPr>
        <p:spPr>
          <a:xfrm>
            <a:off x="1144588" y="685800"/>
            <a:ext cx="4572000" cy="3429000"/>
          </a:xfrm>
          <a:ln/>
        </p:spPr>
      </p:sp>
      <p:sp>
        <p:nvSpPr>
          <p:cNvPr id="1202180" name="Rectangle 3"/>
          <p:cNvSpPr>
            <a:spLocks noGrp="1" noChangeArrowheads="1"/>
          </p:cNvSpPr>
          <p:nvPr>
            <p:ph type="body" idx="1"/>
          </p:nvPr>
        </p:nvSpPr>
        <p:spPr/>
        <p:txBody>
          <a:bodyPr lIns="86493" tIns="43247" rIns="86493" bIns="43247"/>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F49A245-4A65-4A54-A53F-B2C4C97FCB37}" type="slidenum">
              <a:rPr lang="en-US"/>
              <a:pPr/>
              <a:t>79</a:t>
            </a:fld>
            <a:endParaRPr lang="en-US"/>
          </a:p>
        </p:txBody>
      </p:sp>
      <p:sp>
        <p:nvSpPr>
          <p:cNvPr id="1204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5E0526A7-D7C5-4606-B1F4-FFDF34FCDA2E}" type="slidenum">
              <a:rPr lang="en-US" sz="1100"/>
              <a:pPr algn="r"/>
              <a:t>79</a:t>
            </a:fld>
            <a:endParaRPr lang="en-US" sz="1100"/>
          </a:p>
        </p:txBody>
      </p:sp>
      <p:sp>
        <p:nvSpPr>
          <p:cNvPr id="1204227" name="Rectangle 2"/>
          <p:cNvSpPr>
            <a:spLocks noGrp="1" noRot="1" noChangeAspect="1" noChangeArrowheads="1" noTextEdit="1"/>
          </p:cNvSpPr>
          <p:nvPr>
            <p:ph type="sldImg"/>
          </p:nvPr>
        </p:nvSpPr>
        <p:spPr>
          <a:xfrm>
            <a:off x="1144588" y="685800"/>
            <a:ext cx="4572000" cy="3429000"/>
          </a:xfrm>
          <a:ln/>
        </p:spPr>
      </p:sp>
      <p:sp>
        <p:nvSpPr>
          <p:cNvPr id="1204228" name="Rectangle 3"/>
          <p:cNvSpPr>
            <a:spLocks noGrp="1" noChangeArrowheads="1"/>
          </p:cNvSpPr>
          <p:nvPr>
            <p:ph type="body" idx="1"/>
          </p:nvPr>
        </p:nvSpPr>
        <p:spPr/>
        <p:txBody>
          <a:bodyPr lIns="86493" tIns="43247" rIns="86493" bIns="43247"/>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3E1CF8B-A6E2-49C7-AB25-55D2EFC0D0C5}" type="slidenum">
              <a:rPr lang="en-US"/>
              <a:pPr/>
              <a:t>80</a:t>
            </a:fld>
            <a:endParaRPr lang="en-US"/>
          </a:p>
        </p:txBody>
      </p:sp>
      <p:sp>
        <p:nvSpPr>
          <p:cNvPr id="12062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7826DDD4-FB47-4D2F-9212-A4C804B008D7}" type="slidenum">
              <a:rPr lang="en-US" sz="1100"/>
              <a:pPr algn="r"/>
              <a:t>80</a:t>
            </a:fld>
            <a:endParaRPr lang="en-US" sz="1100"/>
          </a:p>
        </p:txBody>
      </p:sp>
      <p:sp>
        <p:nvSpPr>
          <p:cNvPr id="1206275" name="Rectangle 2"/>
          <p:cNvSpPr>
            <a:spLocks noGrp="1" noRot="1" noChangeAspect="1" noChangeArrowheads="1" noTextEdit="1"/>
          </p:cNvSpPr>
          <p:nvPr>
            <p:ph type="sldImg"/>
          </p:nvPr>
        </p:nvSpPr>
        <p:spPr>
          <a:xfrm>
            <a:off x="1144588" y="685800"/>
            <a:ext cx="4572000" cy="3429000"/>
          </a:xfrm>
          <a:ln/>
        </p:spPr>
      </p:sp>
      <p:sp>
        <p:nvSpPr>
          <p:cNvPr id="1206276" name="Rectangle 3"/>
          <p:cNvSpPr>
            <a:spLocks noGrp="1" noChangeArrowheads="1"/>
          </p:cNvSpPr>
          <p:nvPr>
            <p:ph type="body" idx="1"/>
          </p:nvPr>
        </p:nvSpPr>
        <p:spPr/>
        <p:txBody>
          <a:bodyPr lIns="86493" tIns="43247" rIns="86493" bIns="43247"/>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E8F6B2D-4234-4F83-94CA-F26B235B28F7}" type="slidenum">
              <a:rPr lang="en-US"/>
              <a:pPr/>
              <a:t>81</a:t>
            </a:fld>
            <a:endParaRPr lang="en-US"/>
          </a:p>
        </p:txBody>
      </p:sp>
      <p:sp>
        <p:nvSpPr>
          <p:cNvPr id="1208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B0A895D2-CC52-45CC-950C-1BAC1CB5A7C4}" type="slidenum">
              <a:rPr lang="en-US" sz="1100"/>
              <a:pPr algn="r"/>
              <a:t>81</a:t>
            </a:fld>
            <a:endParaRPr lang="en-US" sz="1100"/>
          </a:p>
        </p:txBody>
      </p:sp>
      <p:sp>
        <p:nvSpPr>
          <p:cNvPr id="1208323" name="Rectangle 2"/>
          <p:cNvSpPr>
            <a:spLocks noGrp="1" noRot="1" noChangeAspect="1" noChangeArrowheads="1" noTextEdit="1"/>
          </p:cNvSpPr>
          <p:nvPr>
            <p:ph type="sldImg"/>
          </p:nvPr>
        </p:nvSpPr>
        <p:spPr>
          <a:xfrm>
            <a:off x="1144588" y="685800"/>
            <a:ext cx="4572000" cy="3429000"/>
          </a:xfrm>
          <a:ln/>
        </p:spPr>
      </p:sp>
      <p:sp>
        <p:nvSpPr>
          <p:cNvPr id="1208324" name="Rectangle 3"/>
          <p:cNvSpPr>
            <a:spLocks noGrp="1" noChangeArrowheads="1"/>
          </p:cNvSpPr>
          <p:nvPr>
            <p:ph type="body" idx="1"/>
          </p:nvPr>
        </p:nvSpPr>
        <p:spPr/>
        <p:txBody>
          <a:bodyPr lIns="86493" tIns="43247" rIns="86493" bIns="43247"/>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42A12F9-3E1A-4EBF-98B9-F8A6B5C4CD21}" type="slidenum">
              <a:rPr lang="en-US"/>
              <a:pPr/>
              <a:t>82</a:t>
            </a:fld>
            <a:endParaRPr lang="en-US"/>
          </a:p>
        </p:txBody>
      </p:sp>
      <p:sp>
        <p:nvSpPr>
          <p:cNvPr id="12103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lgn="l" defTabSz="865188">
              <a:defRPr>
                <a:solidFill>
                  <a:schemeClr val="tx1"/>
                </a:solidFill>
                <a:latin typeface="Arial" pitchFamily="34" charset="0"/>
                <a:cs typeface="Arial" pitchFamily="34" charset="0"/>
              </a:defRPr>
            </a:lvl1pPr>
            <a:lvl2pPr marL="703263" indent="-271463" algn="l" defTabSz="865188">
              <a:defRPr>
                <a:solidFill>
                  <a:schemeClr val="tx1"/>
                </a:solidFill>
                <a:latin typeface="Arial" pitchFamily="34" charset="0"/>
                <a:cs typeface="Arial" pitchFamily="34" charset="0"/>
              </a:defRPr>
            </a:lvl2pPr>
            <a:lvl3pPr marL="1081088" indent="-215900" algn="l" defTabSz="865188">
              <a:defRPr>
                <a:solidFill>
                  <a:schemeClr val="tx1"/>
                </a:solidFill>
                <a:latin typeface="Arial" pitchFamily="34" charset="0"/>
                <a:cs typeface="Arial" pitchFamily="34" charset="0"/>
              </a:defRPr>
            </a:lvl3pPr>
            <a:lvl4pPr marL="1512888" indent="-215900" algn="l" defTabSz="865188">
              <a:defRPr>
                <a:solidFill>
                  <a:schemeClr val="tx1"/>
                </a:solidFill>
                <a:latin typeface="Arial" pitchFamily="34" charset="0"/>
                <a:cs typeface="Arial" pitchFamily="34" charset="0"/>
              </a:defRPr>
            </a:lvl4pPr>
            <a:lvl5pPr marL="1946275" indent="-215900" algn="l" defTabSz="865188">
              <a:defRPr>
                <a:solidFill>
                  <a:schemeClr val="tx1"/>
                </a:solidFill>
                <a:latin typeface="Arial" pitchFamily="34" charset="0"/>
                <a:cs typeface="Arial" pitchFamily="34" charset="0"/>
              </a:defRPr>
            </a:lvl5pPr>
            <a:lvl6pPr marL="2403475" indent="-215900" defTabSz="865188" fontAlgn="base">
              <a:spcBef>
                <a:spcPct val="0"/>
              </a:spcBef>
              <a:spcAft>
                <a:spcPct val="0"/>
              </a:spcAft>
              <a:defRPr>
                <a:solidFill>
                  <a:schemeClr val="tx1"/>
                </a:solidFill>
                <a:latin typeface="Arial" pitchFamily="34" charset="0"/>
                <a:cs typeface="Arial" pitchFamily="34" charset="0"/>
              </a:defRPr>
            </a:lvl6pPr>
            <a:lvl7pPr marL="2860675" indent="-215900" defTabSz="865188" fontAlgn="base">
              <a:spcBef>
                <a:spcPct val="0"/>
              </a:spcBef>
              <a:spcAft>
                <a:spcPct val="0"/>
              </a:spcAft>
              <a:defRPr>
                <a:solidFill>
                  <a:schemeClr val="tx1"/>
                </a:solidFill>
                <a:latin typeface="Arial" pitchFamily="34" charset="0"/>
                <a:cs typeface="Arial" pitchFamily="34" charset="0"/>
              </a:defRPr>
            </a:lvl7pPr>
            <a:lvl8pPr marL="3317875" indent="-215900" defTabSz="865188" fontAlgn="base">
              <a:spcBef>
                <a:spcPct val="0"/>
              </a:spcBef>
              <a:spcAft>
                <a:spcPct val="0"/>
              </a:spcAft>
              <a:defRPr>
                <a:solidFill>
                  <a:schemeClr val="tx1"/>
                </a:solidFill>
                <a:latin typeface="Arial" pitchFamily="34" charset="0"/>
                <a:cs typeface="Arial" pitchFamily="34" charset="0"/>
              </a:defRPr>
            </a:lvl8pPr>
            <a:lvl9pPr marL="3775075" indent="-215900" defTabSz="865188" fontAlgn="base">
              <a:spcBef>
                <a:spcPct val="0"/>
              </a:spcBef>
              <a:spcAft>
                <a:spcPct val="0"/>
              </a:spcAft>
              <a:defRPr>
                <a:solidFill>
                  <a:schemeClr val="tx1"/>
                </a:solidFill>
                <a:latin typeface="Arial" pitchFamily="34" charset="0"/>
                <a:cs typeface="Arial" pitchFamily="34" charset="0"/>
              </a:defRPr>
            </a:lvl9pPr>
          </a:lstStyle>
          <a:p>
            <a:pPr algn="r"/>
            <a:fld id="{0C85FB8B-27A0-4C73-B972-9F6759EF8A22}" type="slidenum">
              <a:rPr lang="en-US" sz="1100"/>
              <a:pPr algn="r"/>
              <a:t>82</a:t>
            </a:fld>
            <a:endParaRPr lang="en-US" sz="1100"/>
          </a:p>
        </p:txBody>
      </p:sp>
      <p:sp>
        <p:nvSpPr>
          <p:cNvPr id="1210371" name="Rectangle 2"/>
          <p:cNvSpPr>
            <a:spLocks noGrp="1" noRot="1" noChangeAspect="1" noChangeArrowheads="1" noTextEdit="1"/>
          </p:cNvSpPr>
          <p:nvPr>
            <p:ph type="sldImg"/>
          </p:nvPr>
        </p:nvSpPr>
        <p:spPr>
          <a:xfrm>
            <a:off x="1144588" y="685800"/>
            <a:ext cx="4572000" cy="3429000"/>
          </a:xfrm>
          <a:ln/>
        </p:spPr>
      </p:sp>
      <p:sp>
        <p:nvSpPr>
          <p:cNvPr id="1210372" name="Rectangle 3"/>
          <p:cNvSpPr>
            <a:spLocks noGrp="1" noChangeArrowheads="1"/>
          </p:cNvSpPr>
          <p:nvPr>
            <p:ph type="body" idx="1"/>
          </p:nvPr>
        </p:nvSpPr>
        <p:spPr/>
        <p:txBody>
          <a:bodyPr lIns="86493" tIns="43247" rIns="86493" bIns="43247"/>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39125D-3F27-4E54-9E2C-8D08C8BC62F8}" type="slidenum">
              <a:rPr lang="en-US"/>
              <a:pPr/>
              <a:t>5</a:t>
            </a:fld>
            <a:endParaRPr lang="en-US"/>
          </a:p>
        </p:txBody>
      </p:sp>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5A5E2-393D-4C05-A825-BC180FAD0224}" type="slidenum">
              <a:rPr lang="en-US"/>
              <a:pPr/>
              <a:t>6</a:t>
            </a:fld>
            <a:endParaRPr lang="en-US"/>
          </a:p>
        </p:txBody>
      </p:sp>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1AB931-99E0-4E29-964D-BCCB8BD37AD2}" type="slidenum">
              <a:rPr lang="en-US"/>
              <a:pPr/>
              <a:t>7</a:t>
            </a:fld>
            <a:endParaRPr lang="en-US"/>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35C06D-D63D-4274-A8EA-036E0787FCCB}" type="slidenum">
              <a:rPr lang="en-US"/>
              <a:pPr/>
              <a:t>8</a:t>
            </a:fld>
            <a:endParaRPr lang="en-US"/>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8AC717-79ED-43A4-922B-48CEC6E3E853}" type="slidenum">
              <a:rPr lang="en-US"/>
              <a:pPr/>
              <a:t>9</a:t>
            </a:fld>
            <a:endParaRPr lang="en-US"/>
          </a:p>
        </p:txBody>
      </p:sp>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EE7DFF-B09C-4609-9913-D040593701E8}" type="slidenum">
              <a:rPr lang="en-US"/>
              <a:pPr/>
              <a:t>10</a:t>
            </a:fld>
            <a:endParaRPr lang="en-US"/>
          </a:p>
        </p:txBody>
      </p:sp>
      <p:sp>
        <p:nvSpPr>
          <p:cNvPr id="1165314" name="Rectangle 2"/>
          <p:cNvSpPr>
            <a:spLocks noGrp="1" noRot="1" noChangeAspect="1" noChangeArrowheads="1" noTextEdit="1"/>
          </p:cNvSpPr>
          <p:nvPr>
            <p:ph type="sldImg"/>
          </p:nvPr>
        </p:nvSpPr>
        <p:spPr>
          <a:ln/>
        </p:spPr>
      </p:sp>
      <p:sp>
        <p:nvSpPr>
          <p:cNvPr id="1165315"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EB9CDD15-0F61-4F1C-A4F0-F9A2B53E8C41}" type="slidenum">
              <a:rPr lang="en-US"/>
              <a:pPr eaLnBrk="1" hangingPunct="1"/>
              <a:t>12</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Text Box 8"/>
          <p:cNvSpPr txBox="1">
            <a:spLocks noChangeArrowheads="1"/>
          </p:cNvSpPr>
          <p:nvPr/>
        </p:nvSpPr>
        <p:spPr bwMode="auto">
          <a:xfrm>
            <a:off x="2362200" y="847270"/>
            <a:ext cx="64173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Visualization, DD2257</a:t>
            </a:r>
          </a:p>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Prof. Dr. Tino Weinkauf</a:t>
            </a:r>
          </a:p>
        </p:txBody>
      </p:sp>
      <p:sp>
        <p:nvSpPr>
          <p:cNvPr id="8194" name="Rectangle 2"/>
          <p:cNvSpPr>
            <a:spLocks noGrp="1" noChangeArrowheads="1"/>
          </p:cNvSpPr>
          <p:nvPr>
            <p:ph type="ctrTitle"/>
          </p:nvPr>
        </p:nvSpPr>
        <p:spPr>
          <a:xfrm>
            <a:off x="2362200" y="2362200"/>
            <a:ext cx="6400800" cy="762000"/>
          </a:xfrm>
          <a:noFill/>
        </p:spPr>
        <p:txBody>
          <a:bodyPr anchor="b"/>
          <a:lstStyle>
            <a:lvl1pPr>
              <a:defRPr sz="2400"/>
            </a:lvl1pPr>
          </a:lstStyle>
          <a:p>
            <a:pPr lvl="0"/>
            <a:r>
              <a:rPr lang="en-US" noProof="0" smtClean="0"/>
              <a:t>Click to edit Master title style</a:t>
            </a:r>
            <a:endParaRPr lang="de-DE" noProof="0" dirty="0" smtClean="0"/>
          </a:p>
        </p:txBody>
      </p:sp>
      <p:sp>
        <p:nvSpPr>
          <p:cNvPr id="8195" name="Rectangle 3"/>
          <p:cNvSpPr>
            <a:spLocks noGrp="1" noChangeArrowheads="1"/>
          </p:cNvSpPr>
          <p:nvPr>
            <p:ph type="subTitle" idx="1"/>
          </p:nvPr>
        </p:nvSpPr>
        <p:spPr>
          <a:xfrm>
            <a:off x="2362200" y="3581400"/>
            <a:ext cx="6400800" cy="3124199"/>
          </a:xfrm>
          <a:noFill/>
        </p:spPr>
        <p:txBody>
          <a:bodyPr/>
          <a:lstStyle>
            <a:lvl1pPr marL="0" indent="0" algn="r">
              <a:spcBef>
                <a:spcPct val="0"/>
              </a:spcBef>
              <a:buFont typeface="Wingdings" pitchFamily="2" charset="2"/>
              <a:buNone/>
              <a:defRPr sz="2000"/>
            </a:lvl1pPr>
          </a:lstStyle>
          <a:p>
            <a:pPr lvl="0"/>
            <a:r>
              <a:rPr lang="en-US" noProof="0" smtClean="0"/>
              <a:t>Click to edit Master subtitle style</a:t>
            </a:r>
            <a:endParaRPr lang="de-DE" noProof="0" dirty="0" smtClean="0"/>
          </a:p>
        </p:txBody>
      </p:sp>
      <p:sp>
        <p:nvSpPr>
          <p:cNvPr id="8196" name="Rectangle 4"/>
          <p:cNvSpPr>
            <a:spLocks noGrp="1" noChangeArrowheads="1"/>
          </p:cNvSpPr>
          <p:nvPr>
            <p:ph type="dt" sz="half" idx="2"/>
          </p:nvPr>
        </p:nvSpPr>
        <p:spPr>
          <a:xfrm>
            <a:off x="990600" y="6248400"/>
            <a:ext cx="1905000" cy="457200"/>
          </a:xfrm>
          <a:prstGeom prst="rect">
            <a:avLst/>
          </a:prstGeom>
        </p:spPr>
        <p:txBody>
          <a:bodyPr/>
          <a:lstStyle>
            <a:lvl1pPr algn="l">
              <a:defRPr sz="1400">
                <a:solidFill>
                  <a:schemeClr val="bg2"/>
                </a:solidFill>
                <a:latin typeface="Tahoma" pitchFamily="34" charset="0"/>
              </a:defRPr>
            </a:lvl1pPr>
          </a:lstStyle>
          <a:p>
            <a:endParaRPr lang="en-US"/>
          </a:p>
        </p:txBody>
      </p:sp>
      <p:sp>
        <p:nvSpPr>
          <p:cNvPr id="8197" name="Rectangle 5"/>
          <p:cNvSpPr>
            <a:spLocks noGrp="1" noChangeArrowheads="1"/>
          </p:cNvSpPr>
          <p:nvPr>
            <p:ph type="ftr" sz="quarter" idx="3"/>
          </p:nvPr>
        </p:nvSpPr>
        <p:spPr>
          <a:xfrm>
            <a:off x="3429000" y="6248400"/>
            <a:ext cx="2895600" cy="457200"/>
          </a:xfrm>
          <a:prstGeom prst="rect">
            <a:avLst/>
          </a:prstGeom>
        </p:spPr>
        <p:txBody>
          <a:bodyPr/>
          <a:lstStyle>
            <a:lvl1pPr algn="ctr">
              <a:defRPr sz="1400">
                <a:solidFill>
                  <a:schemeClr val="bg2"/>
                </a:solidFill>
                <a:latin typeface="Tahoma" pitchFamily="34" charset="0"/>
              </a:defRPr>
            </a:lvl1pPr>
          </a:lstStyle>
          <a:p>
            <a:endParaRPr lang="en-US"/>
          </a:p>
        </p:txBody>
      </p:sp>
      <p:sp>
        <p:nvSpPr>
          <p:cNvPr id="8198" name="Rectangle 6"/>
          <p:cNvSpPr>
            <a:spLocks noGrp="1" noChangeArrowheads="1"/>
          </p:cNvSpPr>
          <p:nvPr>
            <p:ph type="sldNum" sz="quarter" idx="4"/>
          </p:nvPr>
        </p:nvSpPr>
        <p:spPr bwMode="auto">
          <a:xfrm>
            <a:off x="68580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solidFill>
                  <a:schemeClr val="bg2"/>
                </a:solidFill>
                <a:latin typeface="Tahoma" pitchFamily="34" charset="0"/>
              </a:defRPr>
            </a:lvl1pPr>
          </a:lstStyle>
          <a:p>
            <a:fld id="{3ACAD06D-12F8-4B34-93F4-C1623D38285A}" type="slidenum">
              <a:rPr lang="en-US" smtClean="0"/>
              <a:pPr/>
              <a:t>‹#›</a:t>
            </a:fld>
            <a:endParaRPr lang="en-US"/>
          </a:p>
        </p:txBody>
      </p:sp>
      <p:pic>
        <p:nvPicPr>
          <p:cNvPr id="1026" name="Picture 2" descr="D:\Projekte\KTH\KTH Logo\RGB, Screen\KTH_Logotyp_RGB_20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94135"/>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028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Mars">
    <p:bg>
      <p:bgRef idx="1001">
        <a:schemeClr val="bg2"/>
      </p:bgRef>
    </p:bg>
    <p:spTree>
      <p:nvGrpSpPr>
        <p:cNvPr id="1" name=""/>
        <p:cNvGrpSpPr/>
        <p:nvPr/>
      </p:nvGrpSpPr>
      <p:grpSpPr>
        <a:xfrm>
          <a:off x="0" y="0"/>
          <a:ext cx="0" cy="0"/>
          <a:chOff x="0" y="0"/>
          <a:chExt cx="0" cy="0"/>
        </a:xfrm>
      </p:grpSpPr>
      <p:pic>
        <p:nvPicPr>
          <p:cNvPr id="8194" name="Picture 2" descr="D:\Shot\Mars\AroundMars\AroundMars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Shot\Mars\AroundMars\AroundMarsBackgroun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629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8103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36702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62238" y="115888"/>
            <a:ext cx="6230937" cy="28733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0825" y="549275"/>
            <a:ext cx="4244975" cy="5759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549275"/>
            <a:ext cx="4244975" cy="5759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988175" y="6453188"/>
            <a:ext cx="1905000" cy="288925"/>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1763713" y="6453188"/>
            <a:ext cx="5105400" cy="288925"/>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370943063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81039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3670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28600" y="304800"/>
            <a:ext cx="8686800" cy="1143000"/>
          </a:xfrm>
          <a:solidFill>
            <a:schemeClr val="bg1">
              <a:alpha val="50000"/>
            </a:schemeClr>
          </a:solidFill>
        </p:spPr>
        <p:txBody>
          <a:bodyPr anchor="t" anchorCtr="0"/>
          <a:lstStyle>
            <a:lvl1pPr algn="ctr">
              <a:defRPr sz="2800"/>
            </a:lvl1pPr>
          </a:lstStyle>
          <a:p>
            <a:r>
              <a:rPr lang="en-US" noProof="0" smtClean="0"/>
              <a:t>Click to edit Master title style</a:t>
            </a:r>
            <a:endParaRPr lang="en-US" noProof="0" dirty="0"/>
          </a:p>
        </p:txBody>
      </p:sp>
      <p:sp>
        <p:nvSpPr>
          <p:cNvPr id="6147" name="Rectangle 3"/>
          <p:cNvSpPr>
            <a:spLocks noGrp="1" noChangeArrowheads="1"/>
          </p:cNvSpPr>
          <p:nvPr>
            <p:ph type="subTitle" idx="1"/>
          </p:nvPr>
        </p:nvSpPr>
        <p:spPr>
          <a:xfrm>
            <a:off x="457200" y="1740569"/>
            <a:ext cx="8229600" cy="697832"/>
          </a:xfrm>
          <a:solidFill>
            <a:schemeClr val="bg1">
              <a:alpha val="50000"/>
            </a:schemeClr>
          </a:solidFill>
        </p:spPr>
        <p:txBody>
          <a:bodyPr/>
          <a:lstStyle>
            <a:lvl1pPr marL="0" marR="0" indent="0" algn="l" defTabSz="914400" rtl="0" eaLnBrk="1" fontAlgn="base" latinLnBrk="0" hangingPunct="1">
              <a:lnSpc>
                <a:spcPct val="100000"/>
              </a:lnSpc>
              <a:spcBef>
                <a:spcPct val="0"/>
              </a:spcBef>
              <a:spcAft>
                <a:spcPct val="0"/>
              </a:spcAft>
              <a:buClrTx/>
              <a:buSzPct val="100000"/>
              <a:buFont typeface="Wingdings" pitchFamily="2" charset="2"/>
              <a:buNone/>
              <a:tabLst>
                <a:tab pos="3886200" algn="r"/>
                <a:tab pos="4114800" algn="ctr"/>
                <a:tab pos="4343400" algn="l"/>
              </a:tabLst>
              <a:defRPr sz="2400" baseline="0"/>
            </a:lvl1pPr>
          </a:lstStyle>
          <a:p>
            <a:pPr algn="l">
              <a:tabLst>
                <a:tab pos="3886200" algn="r"/>
                <a:tab pos="4114800" algn="ctr"/>
                <a:tab pos="4343400" algn="l"/>
              </a:tabLst>
            </a:pPr>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2800" b="1" cap="all"/>
            </a:lvl1pPr>
          </a:lstStyle>
          <a:p>
            <a:r>
              <a:rPr lang="en-US" smtClean="0"/>
              <a:t>Click to edit Master title style</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sz="half" idx="1"/>
          </p:nvPr>
        </p:nvSpPr>
        <p:spPr>
          <a:xfrm>
            <a:off x="250825"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Inhaltsplatzhalter 3"/>
          <p:cNvSpPr>
            <a:spLocks noGrp="1"/>
          </p:cNvSpPr>
          <p:nvPr>
            <p:ph sz="half" idx="2"/>
          </p:nvPr>
        </p:nvSpPr>
        <p:spPr>
          <a:xfrm>
            <a:off x="4648200"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447800" y="115888"/>
            <a:ext cx="744537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das </a:t>
            </a:r>
            <a:r>
              <a:rPr lang="en-US" noProof="0" dirty="0" err="1" smtClean="0"/>
              <a:t>Titelformat</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p:txBody>
      </p:sp>
      <p:sp>
        <p:nvSpPr>
          <p:cNvPr id="5123" name="Rectangle 3"/>
          <p:cNvSpPr>
            <a:spLocks noGrp="1" noChangeArrowheads="1"/>
          </p:cNvSpPr>
          <p:nvPr>
            <p:ph type="body" idx="1"/>
          </p:nvPr>
        </p:nvSpPr>
        <p:spPr bwMode="auto">
          <a:xfrm>
            <a:off x="250825" y="549275"/>
            <a:ext cx="8642350" cy="5759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die </a:t>
            </a:r>
            <a:r>
              <a:rPr lang="en-US" noProof="0" dirty="0" err="1" smtClean="0"/>
              <a:t>Formate</a:t>
            </a:r>
            <a:r>
              <a:rPr lang="en-US" noProof="0" dirty="0" smtClean="0"/>
              <a:t> des </a:t>
            </a:r>
            <a:r>
              <a:rPr lang="en-US" noProof="0" dirty="0" err="1" smtClean="0"/>
              <a:t>Vorlagentextes</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5126" name="Text Box 6"/>
          <p:cNvSpPr txBox="1">
            <a:spLocks noChangeArrowheads="1"/>
          </p:cNvSpPr>
          <p:nvPr/>
        </p:nvSpPr>
        <p:spPr bwMode="auto">
          <a:xfrm>
            <a:off x="250825" y="6453188"/>
            <a:ext cx="6759575" cy="246221"/>
          </a:xfrm>
          <a:prstGeom prst="rect">
            <a:avLst/>
          </a:prstGeom>
          <a:noFill/>
          <a:ln w="9525">
            <a:noFill/>
            <a:miter lim="800000"/>
            <a:headEnd/>
            <a:tailEnd/>
          </a:ln>
          <a:effectLst/>
        </p:spPr>
        <p:txBody>
          <a:bodyPr wrap="square">
            <a:spAutoFit/>
          </a:bodyPr>
          <a:lstStyle/>
          <a:p>
            <a:pPr algn="l">
              <a:spcBef>
                <a:spcPct val="50000"/>
              </a:spcBef>
            </a:pPr>
            <a:r>
              <a:rPr lang="en-US" sz="1000" i="1" dirty="0" smtClean="0">
                <a:solidFill>
                  <a:srgbClr val="7F7F7F"/>
                </a:solidFill>
              </a:rPr>
              <a:t>Visualization, Tino Weinkauf, KTH Stockholm</a:t>
            </a: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675" r:id="rId14"/>
    <p:sldLayoutId id="2147483679" r:id="rId15"/>
  </p:sldLayoutIdLst>
  <p:timing>
    <p:tnLst>
      <p:par>
        <p:cTn id="1" dur="indefinite" restart="never" nodeType="tmRoot"/>
      </p:par>
    </p:tnLst>
  </p:timing>
  <p:txStyles>
    <p:titleStyle>
      <a:lvl1pPr algn="r" rtl="0" eaLnBrk="1" fontAlgn="base" hangingPunct="1">
        <a:spcBef>
          <a:spcPct val="0"/>
        </a:spcBef>
        <a:spcAft>
          <a:spcPct val="0"/>
        </a:spcAft>
        <a:defRPr sz="1200" b="1" i="1">
          <a:solidFill>
            <a:schemeClr val="tx1"/>
          </a:solidFill>
          <a:latin typeface="+mj-lt"/>
          <a:ea typeface="+mj-ea"/>
          <a:cs typeface="+mj-cs"/>
        </a:defRPr>
      </a:lvl1pPr>
      <a:lvl2pPr algn="r" rtl="0" eaLnBrk="1" fontAlgn="base" hangingPunct="1">
        <a:spcBef>
          <a:spcPct val="0"/>
        </a:spcBef>
        <a:spcAft>
          <a:spcPct val="0"/>
        </a:spcAft>
        <a:defRPr sz="1200" b="1" i="1">
          <a:solidFill>
            <a:schemeClr val="tx1"/>
          </a:solidFill>
          <a:latin typeface="Arial" pitchFamily="34" charset="0"/>
        </a:defRPr>
      </a:lvl2pPr>
      <a:lvl3pPr algn="r" rtl="0" eaLnBrk="1" fontAlgn="base" hangingPunct="1">
        <a:spcBef>
          <a:spcPct val="0"/>
        </a:spcBef>
        <a:spcAft>
          <a:spcPct val="0"/>
        </a:spcAft>
        <a:defRPr sz="1200" b="1" i="1">
          <a:solidFill>
            <a:schemeClr val="tx1"/>
          </a:solidFill>
          <a:latin typeface="Arial" pitchFamily="34" charset="0"/>
        </a:defRPr>
      </a:lvl3pPr>
      <a:lvl4pPr algn="r" rtl="0" eaLnBrk="1" fontAlgn="base" hangingPunct="1">
        <a:spcBef>
          <a:spcPct val="0"/>
        </a:spcBef>
        <a:spcAft>
          <a:spcPct val="0"/>
        </a:spcAft>
        <a:defRPr sz="1200" b="1" i="1">
          <a:solidFill>
            <a:schemeClr val="tx1"/>
          </a:solidFill>
          <a:latin typeface="Arial" pitchFamily="34" charset="0"/>
        </a:defRPr>
      </a:lvl4pPr>
      <a:lvl5pPr algn="r" rtl="0" eaLnBrk="1" fontAlgn="base" hangingPunct="1">
        <a:spcBef>
          <a:spcPct val="0"/>
        </a:spcBef>
        <a:spcAft>
          <a:spcPct val="0"/>
        </a:spcAft>
        <a:defRPr sz="1200" b="1" i="1">
          <a:solidFill>
            <a:schemeClr val="tx1"/>
          </a:solidFill>
          <a:latin typeface="Arial" pitchFamily="34" charset="0"/>
        </a:defRPr>
      </a:lvl5pPr>
      <a:lvl6pPr marL="457200" algn="r" rtl="0" eaLnBrk="1" fontAlgn="base" hangingPunct="1">
        <a:spcBef>
          <a:spcPct val="0"/>
        </a:spcBef>
        <a:spcAft>
          <a:spcPct val="0"/>
        </a:spcAft>
        <a:defRPr sz="1200" b="1" i="1">
          <a:solidFill>
            <a:schemeClr val="tx1"/>
          </a:solidFill>
          <a:latin typeface="Arial" pitchFamily="34" charset="0"/>
        </a:defRPr>
      </a:lvl6pPr>
      <a:lvl7pPr marL="914400" algn="r" rtl="0" eaLnBrk="1" fontAlgn="base" hangingPunct="1">
        <a:spcBef>
          <a:spcPct val="0"/>
        </a:spcBef>
        <a:spcAft>
          <a:spcPct val="0"/>
        </a:spcAft>
        <a:defRPr sz="1200" b="1" i="1">
          <a:solidFill>
            <a:schemeClr val="tx1"/>
          </a:solidFill>
          <a:latin typeface="Arial" pitchFamily="34" charset="0"/>
        </a:defRPr>
      </a:lvl7pPr>
      <a:lvl8pPr marL="1371600" algn="r" rtl="0" eaLnBrk="1" fontAlgn="base" hangingPunct="1">
        <a:spcBef>
          <a:spcPct val="0"/>
        </a:spcBef>
        <a:spcAft>
          <a:spcPct val="0"/>
        </a:spcAft>
        <a:defRPr sz="1200" b="1" i="1">
          <a:solidFill>
            <a:schemeClr val="tx1"/>
          </a:solidFill>
          <a:latin typeface="Arial" pitchFamily="34" charset="0"/>
        </a:defRPr>
      </a:lvl8pPr>
      <a:lvl9pPr marL="1828800" algn="r" rtl="0" eaLnBrk="1" fontAlgn="base" hangingPunct="1">
        <a:spcBef>
          <a:spcPct val="0"/>
        </a:spcBef>
        <a:spcAft>
          <a:spcPct val="0"/>
        </a:spcAft>
        <a:defRPr sz="1200" b="1" i="1">
          <a:solidFill>
            <a:schemeClr val="tx1"/>
          </a:solidFill>
          <a:latin typeface="Arial" pitchFamily="34" charset="0"/>
        </a:defRPr>
      </a:lvl9pPr>
    </p:titleStyle>
    <p:body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13.png"/><Relationship Id="rId3" Type="http://schemas.microsoft.com/office/2007/relationships/media" Target="file:///D:\Projekte\Vorlesungen\2015-16%20P4%20Visualization\Lectures\Lecture07\StreakSurface2D.avi" TargetMode="External"/><Relationship Id="rId7" Type="http://schemas.openxmlformats.org/officeDocument/2006/relationships/slideLayout" Target="../slideLayouts/slideLayout7.xml"/><Relationship Id="rId12" Type="http://schemas.openxmlformats.org/officeDocument/2006/relationships/image" Target="../media/image12.png"/><Relationship Id="rId2" Type="http://schemas.openxmlformats.org/officeDocument/2006/relationships/video" Target="file:///D:\Projekte\Vorlesungen\2015-16%20P4%20Visualization\Lectures\Lecture07\StreamSurfaces.avi" TargetMode="External"/><Relationship Id="rId1" Type="http://schemas.microsoft.com/office/2007/relationships/media" Target="file:///D:\Projekte\Vorlesungen\2015-16%20P4%20Visualization\Lectures\Lecture07\StreamSurfaces.avi" TargetMode="External"/><Relationship Id="rId6" Type="http://schemas.openxmlformats.org/officeDocument/2006/relationships/tags" Target="../tags/tag2.xml"/><Relationship Id="rId11" Type="http://schemas.openxmlformats.org/officeDocument/2006/relationships/image" Target="../media/image11.png"/><Relationship Id="rId5" Type="http://schemas.openxmlformats.org/officeDocument/2006/relationships/tags" Target="../tags/tag1.xml"/><Relationship Id="rId10" Type="http://schemas.openxmlformats.org/officeDocument/2006/relationships/image" Target="../media/image10.png"/><Relationship Id="rId4" Type="http://schemas.openxmlformats.org/officeDocument/2006/relationships/video" Target="file:///D:\Projekte\Vorlesungen\2015-16%20P4%20Visualization\Lectures\Lecture07\StreakSurface2D.avi" TargetMode="Externa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5.wmf"/><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tags" Target="../tags/tag5.xml"/><Relationship Id="rId7" Type="http://schemas.openxmlformats.org/officeDocument/2006/relationships/slideLayout" Target="../slideLayouts/slideLayout3.xml"/><Relationship Id="rId12" Type="http://schemas.openxmlformats.org/officeDocument/2006/relationships/image" Target="../media/image5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52.png"/><Relationship Id="rId5" Type="http://schemas.openxmlformats.org/officeDocument/2006/relationships/tags" Target="../tags/tag7.xml"/><Relationship Id="rId10" Type="http://schemas.openxmlformats.org/officeDocument/2006/relationships/image" Target="../media/image51.png"/><Relationship Id="rId4" Type="http://schemas.openxmlformats.org/officeDocument/2006/relationships/tags" Target="../tags/tag6.xml"/><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3.xml"/><Relationship Id="rId4" Type="http://schemas.openxmlformats.org/officeDocument/2006/relationships/image" Target="../media/image63.jpeg"/></Relationships>
</file>

<file path=ppt/slides/_rels/slide5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4.bin"/></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D:\Projekte\Vorlesungen\2011%20WS%20Scientific%20Visualization\Lecture15\laramee05texture.mpg" TargetMode="External"/><Relationship Id="rId1" Type="http://schemas.microsoft.com/office/2007/relationships/media" Target="file:///D:\Projekte\Vorlesungen\2011%20WS%20Scientific%20Visualization\Lecture15\laramee05texture.mpg" TargetMode="External"/><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D:\Projekte\Vorlesungen\2011%20WS%20Scientific%20Visualization\Lecture15\larameeVis03MPEG1_512x512.mpg" TargetMode="External"/><Relationship Id="rId1" Type="http://schemas.microsoft.com/office/2007/relationships/media" Target="file:///D:\Projekte\Vorlesungen\2011%20WS%20Scientific%20Visualization\Lecture15\larameeVis03MPEG1_512x512.mpg" TargetMode="External"/><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D:\Projekte\Vorlesungen\2011%20WS%20Scientific%20Visualization\Lecture15\larameeVis04investigating.mpg" TargetMode="External"/><Relationship Id="rId1" Type="http://schemas.microsoft.com/office/2007/relationships/media" Target="file:///D:\Projekte\Vorlesungen\2011%20WS%20Scientific%20Visualization\Lecture15\larameeVis04investigating.mpg" TargetMode="Externa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noChangeArrowheads="1"/>
          </p:cNvSpPr>
          <p:nvPr>
            <p:ph type="ctrTitle"/>
          </p:nvPr>
        </p:nvSpPr>
        <p:spPr/>
        <p:txBody>
          <a:bodyPr/>
          <a:lstStyle/>
          <a:p>
            <a:r>
              <a:rPr lang="en-US" dirty="0" smtClean="0"/>
              <a:t>Flow Visualization</a:t>
            </a:r>
            <a:endParaRPr lang="de-DE" dirty="0"/>
          </a:p>
        </p:txBody>
      </p:sp>
      <p:sp>
        <p:nvSpPr>
          <p:cNvPr id="120837" name="Rectangle 5"/>
          <p:cNvSpPr>
            <a:spLocks noGrp="1" noChangeArrowheads="1"/>
          </p:cNvSpPr>
          <p:nvPr>
            <p:ph type="subTitle" idx="1"/>
          </p:nvPr>
        </p:nvSpPr>
        <p:spPr/>
        <p:txBody>
          <a:bodyPr/>
          <a:lstStyle/>
          <a:p>
            <a:r>
              <a:rPr lang="en-US" dirty="0" smtClean="0"/>
              <a:t>Integral Surfaces</a:t>
            </a:r>
          </a:p>
        </p:txBody>
      </p:sp>
    </p:spTree>
    <p:extLst>
      <p:ext uri="{BB962C8B-B14F-4D97-AF65-F5344CB8AC3E}">
        <p14:creationId xmlns:p14="http://schemas.microsoft.com/office/powerpoint/2010/main" val="309064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4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895600"/>
            <a:ext cx="4514850" cy="2771775"/>
          </a:xfrm>
          <a:prstGeom prst="rect">
            <a:avLst/>
          </a:prstGeom>
          <a:noFill/>
          <a:extLst>
            <a:ext uri="{909E8E84-426E-40DD-AFC4-6F175D3DCCD1}">
              <a14:hiddenFill xmlns:a14="http://schemas.microsoft.com/office/drawing/2010/main">
                <a:solidFill>
                  <a:srgbClr val="FFFFFF"/>
                </a:solidFill>
              </a14:hiddenFill>
            </a:ext>
          </a:extLst>
        </p:spPr>
      </p:pic>
      <p:sp>
        <p:nvSpPr>
          <p:cNvPr id="1164291" name="Rectangle 3"/>
          <p:cNvSpPr>
            <a:spLocks noGrp="1" noChangeArrowheads="1"/>
          </p:cNvSpPr>
          <p:nvPr>
            <p:ph type="title"/>
          </p:nvPr>
        </p:nvSpPr>
        <p:spPr/>
        <p:txBody>
          <a:bodyPr/>
          <a:lstStyle/>
          <a:p>
            <a:r>
              <a:rPr lang="de-DE"/>
              <a:t>Flow Visualization: Geometry-Based Methods</a:t>
            </a:r>
          </a:p>
        </p:txBody>
      </p:sp>
      <p:sp>
        <p:nvSpPr>
          <p:cNvPr id="1164292" name="Rectangle 4"/>
          <p:cNvSpPr>
            <a:spLocks noGrp="1" noChangeArrowheads="1"/>
          </p:cNvSpPr>
          <p:nvPr>
            <p:ph idx="1"/>
          </p:nvPr>
        </p:nvSpPr>
        <p:spPr/>
        <p:txBody>
          <a:bodyPr/>
          <a:lstStyle/>
          <a:p>
            <a:r>
              <a:rPr lang="en-US" b="1"/>
              <a:t>Flow Ribbons</a:t>
            </a:r>
          </a:p>
          <a:p>
            <a:r>
              <a:rPr lang="en-US"/>
              <a:t>Very small stream surface (2 neighboring stream lines)</a:t>
            </a:r>
          </a:p>
          <a:p>
            <a:r>
              <a:rPr lang="en-US"/>
              <a:t>Idea: represent particle path and additional information by a ribbon</a:t>
            </a:r>
            <a:endParaRPr lang="de-DE"/>
          </a:p>
        </p:txBody>
      </p:sp>
    </p:spTree>
    <p:extLst>
      <p:ext uri="{BB962C8B-B14F-4D97-AF65-F5344CB8AC3E}">
        <p14:creationId xmlns:p14="http://schemas.microsoft.com/office/powerpoint/2010/main" val="305553080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p:txBody>
          <a:bodyPr/>
          <a:lstStyle/>
          <a:p>
            <a:r>
              <a:rPr lang="de-DE"/>
              <a:t>Flow Visualization: Geometry-Based Methods</a:t>
            </a:r>
          </a:p>
        </p:txBody>
      </p:sp>
      <p:sp>
        <p:nvSpPr>
          <p:cNvPr id="1163267" name="Rectangle 3"/>
          <p:cNvSpPr>
            <a:spLocks noGrp="1" noChangeArrowheads="1"/>
          </p:cNvSpPr>
          <p:nvPr>
            <p:ph idx="1"/>
          </p:nvPr>
        </p:nvSpPr>
        <p:spPr/>
        <p:txBody>
          <a:bodyPr/>
          <a:lstStyle/>
          <a:p>
            <a:r>
              <a:rPr lang="en-US"/>
              <a:t>Show in Amira</a:t>
            </a:r>
          </a:p>
          <a:p>
            <a:pPr lvl="1"/>
            <a:r>
              <a:rPr lang="en-US"/>
              <a:t>Flow Ribbons</a:t>
            </a:r>
          </a:p>
          <a:p>
            <a:pPr lvl="1"/>
            <a:r>
              <a:rPr lang="en-US"/>
              <a:t>Stream Surface</a:t>
            </a:r>
            <a:endParaRPr lang="de-DE"/>
          </a:p>
        </p:txBody>
      </p:sp>
    </p:spTree>
    <p:extLst>
      <p:ext uri="{BB962C8B-B14F-4D97-AF65-F5344CB8AC3E}">
        <p14:creationId xmlns:p14="http://schemas.microsoft.com/office/powerpoint/2010/main" val="22577949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10" name="StreamSurfaces.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9">
            <a:lum contrast="-6000"/>
            <a:extLst>
              <a:ext uri="{28A0092B-C50C-407E-A947-70E740481C1C}">
                <a14:useLocalDpi xmlns:a14="http://schemas.microsoft.com/office/drawing/2010/main" val="0"/>
              </a:ext>
            </a:extLst>
          </a:blip>
          <a:srcRect/>
          <a:stretch>
            <a:fillRect/>
          </a:stretch>
        </p:blipFill>
        <p:spPr bwMode="auto">
          <a:xfrm>
            <a:off x="5638800" y="1828800"/>
            <a:ext cx="2286000"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9" name="Picture 27" descr="FullStreamSurfac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8800" y="1828800"/>
            <a:ext cx="2286000"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3822" name="Group 30"/>
          <p:cNvGrpSpPr>
            <a:grpSpLocks/>
          </p:cNvGrpSpPr>
          <p:nvPr/>
        </p:nvGrpSpPr>
        <p:grpSpPr bwMode="auto">
          <a:xfrm>
            <a:off x="5791200" y="2590800"/>
            <a:ext cx="1835150" cy="381000"/>
            <a:chOff x="3648" y="1632"/>
            <a:chExt cx="1156" cy="240"/>
          </a:xfrm>
        </p:grpSpPr>
        <p:sp>
          <p:nvSpPr>
            <p:cNvPr id="10258" name="Line 28"/>
            <p:cNvSpPr>
              <a:spLocks noChangeShapeType="1"/>
            </p:cNvSpPr>
            <p:nvPr/>
          </p:nvSpPr>
          <p:spPr bwMode="auto">
            <a:xfrm>
              <a:off x="3648" y="1632"/>
              <a:ext cx="110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9" name="Text Box 29"/>
            <p:cNvSpPr txBox="1">
              <a:spLocks noChangeArrowheads="1"/>
            </p:cNvSpPr>
            <p:nvPr/>
          </p:nvSpPr>
          <p:spPr bwMode="auto">
            <a:xfrm>
              <a:off x="4416" y="1641"/>
              <a:ext cx="3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a:t>time</a:t>
              </a:r>
            </a:p>
          </p:txBody>
        </p:sp>
      </p:grpSp>
      <p:sp>
        <p:nvSpPr>
          <p:cNvPr id="33800" name="Text Box 8"/>
          <p:cNvSpPr txBox="1">
            <a:spLocks noChangeArrowheads="1"/>
          </p:cNvSpPr>
          <p:nvPr/>
        </p:nvSpPr>
        <p:spPr bwMode="auto">
          <a:xfrm>
            <a:off x="5629275" y="612775"/>
            <a:ext cx="2279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de-DE"/>
              <a:t>unsteady vector field</a:t>
            </a:r>
          </a:p>
        </p:txBody>
      </p:sp>
      <p:sp>
        <p:nvSpPr>
          <p:cNvPr id="10246" name="Rectangle 9"/>
          <p:cNvSpPr>
            <a:spLocks noGrp="1" noChangeArrowheads="1"/>
          </p:cNvSpPr>
          <p:nvPr>
            <p:ph type="title"/>
          </p:nvPr>
        </p:nvSpPr>
        <p:spPr/>
        <p:txBody>
          <a:bodyPr/>
          <a:lstStyle/>
          <a:p>
            <a:pPr eaLnBrk="1" hangingPunct="1"/>
            <a:endParaRPr lang="en-US" smtClean="0"/>
          </a:p>
        </p:txBody>
      </p:sp>
      <p:sp>
        <p:nvSpPr>
          <p:cNvPr id="10247" name="Text Box 10"/>
          <p:cNvSpPr txBox="1">
            <a:spLocks noChangeArrowheads="1"/>
          </p:cNvSpPr>
          <p:nvPr/>
        </p:nvSpPr>
        <p:spPr bwMode="auto">
          <a:xfrm>
            <a:off x="1174750" y="612775"/>
            <a:ext cx="202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de-DE"/>
              <a:t>steady vector field</a:t>
            </a:r>
          </a:p>
        </p:txBody>
      </p:sp>
      <p:sp>
        <p:nvSpPr>
          <p:cNvPr id="33804" name="Line 12"/>
          <p:cNvSpPr>
            <a:spLocks noChangeShapeType="1"/>
          </p:cNvSpPr>
          <p:nvPr/>
        </p:nvSpPr>
        <p:spPr bwMode="auto">
          <a:xfrm>
            <a:off x="4572000" y="549275"/>
            <a:ext cx="0" cy="57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9" name="Text Box 13"/>
          <p:cNvSpPr txBox="1">
            <a:spLocks noChangeArrowheads="1"/>
          </p:cNvSpPr>
          <p:nvPr/>
        </p:nvSpPr>
        <p:spPr bwMode="auto">
          <a:xfrm>
            <a:off x="1219200" y="1447800"/>
            <a:ext cx="169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i="1"/>
              <a:t>stream surface</a:t>
            </a:r>
          </a:p>
        </p:txBody>
      </p:sp>
      <p:pic>
        <p:nvPicPr>
          <p:cNvPr id="33806" name="StreamSurfaces.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9">
            <a:lum contrast="-6000"/>
            <a:extLst>
              <a:ext uri="{28A0092B-C50C-407E-A947-70E740481C1C}">
                <a14:useLocalDpi xmlns:a14="http://schemas.microsoft.com/office/drawing/2010/main" val="0"/>
              </a:ext>
            </a:extLst>
          </a:blip>
          <a:srcRect/>
          <a:stretch>
            <a:fillRect/>
          </a:stretch>
        </p:blipFill>
        <p:spPr bwMode="auto">
          <a:xfrm>
            <a:off x="533400" y="1828800"/>
            <a:ext cx="38862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7" name="Text Box 15"/>
          <p:cNvSpPr txBox="1">
            <a:spLocks noChangeArrowheads="1"/>
          </p:cNvSpPr>
          <p:nvPr/>
        </p:nvSpPr>
        <p:spPr bwMode="auto">
          <a:xfrm>
            <a:off x="6048375" y="1462088"/>
            <a:ext cx="1441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i="1"/>
              <a:t>path surface</a:t>
            </a:r>
          </a:p>
        </p:txBody>
      </p:sp>
      <p:sp>
        <p:nvSpPr>
          <p:cNvPr id="33808" name="Text Box 16"/>
          <p:cNvSpPr txBox="1">
            <a:spLocks noChangeArrowheads="1"/>
          </p:cNvSpPr>
          <p:nvPr/>
        </p:nvSpPr>
        <p:spPr bwMode="auto">
          <a:xfrm>
            <a:off x="5902325" y="3581400"/>
            <a:ext cx="173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b="1" i="1"/>
              <a:t>streak surface</a:t>
            </a:r>
          </a:p>
        </p:txBody>
      </p:sp>
      <p:sp>
        <p:nvSpPr>
          <p:cNvPr id="33809" name="Line 17"/>
          <p:cNvSpPr>
            <a:spLocks noChangeShapeType="1"/>
          </p:cNvSpPr>
          <p:nvPr/>
        </p:nvSpPr>
        <p:spPr bwMode="auto">
          <a:xfrm>
            <a:off x="4864100" y="3429000"/>
            <a:ext cx="3810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1" name="Text Box 19"/>
          <p:cNvSpPr txBox="1">
            <a:spLocks noChangeArrowheads="1"/>
          </p:cNvSpPr>
          <p:nvPr/>
        </p:nvSpPr>
        <p:spPr bwMode="auto">
          <a:xfrm>
            <a:off x="838200" y="4572000"/>
            <a:ext cx="27432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r>
              <a:rPr lang="en-US" sz="1400" i="1" smtClean="0"/>
              <a:t>General stream surfaces</a:t>
            </a:r>
          </a:p>
          <a:p>
            <a:pPr algn="l" eaLnBrk="1" hangingPunct="1"/>
            <a:r>
              <a:rPr lang="en-US" sz="1400" smtClean="0"/>
              <a:t>[Hultquist, Vis 1992]</a:t>
            </a:r>
          </a:p>
          <a:p>
            <a:pPr algn="l" eaLnBrk="1" hangingPunct="1"/>
            <a:endParaRPr lang="en-US" sz="1400" smtClean="0"/>
          </a:p>
          <a:p>
            <a:pPr algn="l" eaLnBrk="1" hangingPunct="1"/>
            <a:r>
              <a:rPr lang="en-US" sz="1400" i="1" smtClean="0"/>
              <a:t>Topological considerations</a:t>
            </a:r>
          </a:p>
          <a:p>
            <a:pPr algn="l" eaLnBrk="1" hangingPunct="1"/>
            <a:r>
              <a:rPr lang="en-US" sz="1400" smtClean="0"/>
              <a:t>[Stalling, Phd thesis, 1998]</a:t>
            </a:r>
          </a:p>
          <a:p>
            <a:pPr algn="l" eaLnBrk="1" hangingPunct="1"/>
            <a:endParaRPr lang="en-US" sz="1400" smtClean="0"/>
          </a:p>
          <a:p>
            <a:pPr algn="l" eaLnBrk="1" hangingPunct="1"/>
            <a:r>
              <a:rPr lang="en-US" sz="1400" i="1" smtClean="0"/>
              <a:t>High accuracy</a:t>
            </a:r>
          </a:p>
          <a:p>
            <a:pPr algn="l" eaLnBrk="1" hangingPunct="1"/>
            <a:r>
              <a:rPr lang="en-US" sz="1400" smtClean="0"/>
              <a:t>[Garth et al., Vis 2008]</a:t>
            </a:r>
            <a:endParaRPr lang="en-US" sz="1400"/>
          </a:p>
        </p:txBody>
      </p:sp>
      <p:pic>
        <p:nvPicPr>
          <p:cNvPr id="33824" name="StreakSurface2D.avi">
            <a:hlinkClick r:id="" action="ppaction://media"/>
          </p:cNvPr>
          <p:cNvPicPr>
            <a:picLocks noChangeAspect="1" noChangeArrowheads="1"/>
          </p:cNvPicPr>
          <p:nvPr>
            <a:videoFile r:link="rId4"/>
            <p:extLst>
              <p:ext uri="{DAA4B4D4-6D71-4841-9C94-3DE7FCFB9230}">
                <p14:media xmlns:p14="http://schemas.microsoft.com/office/powerpoint/2010/main" r:link="rId3"/>
              </p:ext>
            </p:extLst>
          </p:nvPr>
        </p:nvPicPr>
        <p:blipFill>
          <a:blip r:embed="rId11">
            <a:extLst>
              <a:ext uri="{28A0092B-C50C-407E-A947-70E740481C1C}">
                <a14:useLocalDpi xmlns:a14="http://schemas.microsoft.com/office/drawing/2010/main" val="0"/>
              </a:ext>
            </a:extLst>
          </a:blip>
          <a:srcRect/>
          <a:stretch>
            <a:fillRect/>
          </a:stretch>
        </p:blipFill>
        <p:spPr bwMode="auto">
          <a:xfrm>
            <a:off x="5486400" y="396240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6" name="Picture 35" descr="TP_tmp"/>
          <p:cNvPicPr>
            <a:picLocks noChangeAspect="1" noChangeArrowheads="1"/>
          </p:cNvPicPr>
          <p:nvPr>
            <p:custDataLst>
              <p:tags r:id="rId5"/>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075" y="1041400"/>
            <a:ext cx="381000" cy="20955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33828" name="Picture 36" descr="TP_tmp"/>
          <p:cNvPicPr>
            <a:picLocks noChangeAspect="1" noChangeArrowheads="1"/>
          </p:cNvPicPr>
          <p:nvPr>
            <p:custDataLst>
              <p:tags r:id="rId6"/>
            </p:custDataLst>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2400" y="1041400"/>
            <a:ext cx="533400" cy="20955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20" name="TextBox 19"/>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4037301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1000" fill="hold"/>
                                        <p:tgtEl>
                                          <p:spTgt spid="33806"/>
                                        </p:tgtEl>
                                      </p:cBhvr>
                                    </p:cmd>
                                  </p:childTnLst>
                                </p:cTn>
                              </p:par>
                            </p:childTnLst>
                          </p:cTn>
                        </p:par>
                        <p:par>
                          <p:cTn id="7" fill="hold" nodeType="afterGroup">
                            <p:stCondLst>
                              <p:cond delay="11000"/>
                            </p:stCondLst>
                            <p:childTnLst>
                              <p:par>
                                <p:cTn id="8" presetID="1" presetClass="entr" presetSubtype="0" fill="hold" grpId="0" nodeType="afterEffect">
                                  <p:stCondLst>
                                    <p:cond delay="0"/>
                                  </p:stCondLst>
                                  <p:childTnLst>
                                    <p:set>
                                      <p:cBhvr>
                                        <p:cTn id="9" dur="1" fill="hold">
                                          <p:stCondLst>
                                            <p:cond delay="0"/>
                                          </p:stCondLst>
                                        </p:cTn>
                                        <p:tgtEl>
                                          <p:spTgt spid="33811"/>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3804"/>
                                        </p:tgtEl>
                                        <p:attrNameLst>
                                          <p:attrName>style.visibility</p:attrName>
                                        </p:attrNameLst>
                                      </p:cBhvr>
                                      <p:to>
                                        <p:strVal val="visible"/>
                                      </p:to>
                                    </p:set>
                                    <p:animEffect transition="in" filter="wipe(up)">
                                      <p:cBhvr>
                                        <p:cTn id="14" dur="500"/>
                                        <p:tgtEl>
                                          <p:spTgt spid="33804"/>
                                        </p:tgtEl>
                                      </p:cBhvr>
                                    </p:animEffect>
                                  </p:childTnLst>
                                </p:cTn>
                              </p:par>
                            </p:childTnLst>
                          </p:cTn>
                        </p:par>
                        <p:par>
                          <p:cTn id="15" fill="hold" nodeType="afterGroup">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3800"/>
                                        </p:tgtEl>
                                        <p:attrNameLst>
                                          <p:attrName>style.visibility</p:attrName>
                                        </p:attrNameLst>
                                      </p:cBhvr>
                                      <p:to>
                                        <p:strVal val="visible"/>
                                      </p:to>
                                    </p:set>
                                    <p:animEffect transition="in" filter="fade">
                                      <p:cBhvr>
                                        <p:cTn id="18" dur="500"/>
                                        <p:tgtEl>
                                          <p:spTgt spid="33800"/>
                                        </p:tgtEl>
                                      </p:cBhvr>
                                    </p:animEffect>
                                  </p:childTnLst>
                                </p:cTn>
                              </p:par>
                              <p:par>
                                <p:cTn id="19" presetID="10" presetClass="entr" presetSubtype="0" fill="hold" nodeType="withEffect">
                                  <p:stCondLst>
                                    <p:cond delay="0"/>
                                  </p:stCondLst>
                                  <p:childTnLst>
                                    <p:set>
                                      <p:cBhvr>
                                        <p:cTn id="20" dur="1" fill="hold">
                                          <p:stCondLst>
                                            <p:cond delay="0"/>
                                          </p:stCondLst>
                                        </p:cTn>
                                        <p:tgtEl>
                                          <p:spTgt spid="33828"/>
                                        </p:tgtEl>
                                        <p:attrNameLst>
                                          <p:attrName>style.visibility</p:attrName>
                                        </p:attrNameLst>
                                      </p:cBhvr>
                                      <p:to>
                                        <p:strVal val="visible"/>
                                      </p:to>
                                    </p:set>
                                    <p:animEffect transition="in" filter="fade">
                                      <p:cBhvr>
                                        <p:cTn id="21" dur="500"/>
                                        <p:tgtEl>
                                          <p:spTgt spid="338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807"/>
                                        </p:tgtEl>
                                        <p:attrNameLst>
                                          <p:attrName>style.visibility</p:attrName>
                                        </p:attrNameLst>
                                      </p:cBhvr>
                                      <p:to>
                                        <p:strVal val="visible"/>
                                      </p:to>
                                    </p:set>
                                    <p:animEffect transition="in" filter="fade">
                                      <p:cBhvr>
                                        <p:cTn id="24" dur="500"/>
                                        <p:tgtEl>
                                          <p:spTgt spid="33807"/>
                                        </p:tgtEl>
                                      </p:cBhvr>
                                    </p:animEffect>
                                  </p:childTnLst>
                                </p:cTn>
                              </p:par>
                              <p:par>
                                <p:cTn id="25" presetID="1" presetClass="entr" presetSubtype="0" fill="hold" nodeType="withEffect">
                                  <p:stCondLst>
                                    <p:cond delay="0"/>
                                  </p:stCondLst>
                                  <p:childTnLst>
                                    <p:set>
                                      <p:cBhvr>
                                        <p:cTn id="26" dur="1" fill="hold">
                                          <p:stCondLst>
                                            <p:cond delay="0"/>
                                          </p:stCondLst>
                                        </p:cTn>
                                        <p:tgtEl>
                                          <p:spTgt spid="33810"/>
                                        </p:tgtEl>
                                        <p:attrNameLst>
                                          <p:attrName>style.visibility</p:attrName>
                                        </p:attrNameLst>
                                      </p:cBhvr>
                                      <p:to>
                                        <p:strVal val="visible"/>
                                      </p:to>
                                    </p:set>
                                  </p:childTnLst>
                                </p:cTn>
                              </p:par>
                              <p:par>
                                <p:cTn id="27" presetID="1" presetClass="mediacall" presetSubtype="0" fill="hold" nodeType="withEffect">
                                  <p:stCondLst>
                                    <p:cond delay="0"/>
                                  </p:stCondLst>
                                  <p:childTnLst>
                                    <p:cmd type="call" cmd="playFrom(0.0)">
                                      <p:cBhvr>
                                        <p:cTn id="28" dur="11000" fill="hold"/>
                                        <p:tgtEl>
                                          <p:spTgt spid="33810"/>
                                        </p:tgtEl>
                                      </p:cBhvr>
                                    </p:cmd>
                                  </p:childTnLst>
                                </p:cTn>
                              </p:par>
                            </p:childTnLst>
                          </p:cTn>
                        </p:par>
                        <p:par>
                          <p:cTn id="29" fill="hold" nodeType="afterGroup">
                            <p:stCondLst>
                              <p:cond delay="11500"/>
                            </p:stCondLst>
                            <p:childTnLst>
                              <p:par>
                                <p:cTn id="30" presetID="1" presetClass="exit" presetSubtype="0" fill="hold" nodeType="afterEffect">
                                  <p:stCondLst>
                                    <p:cond delay="0"/>
                                  </p:stCondLst>
                                  <p:childTnLst>
                                    <p:set>
                                      <p:cBhvr>
                                        <p:cTn id="31" dur="1" fill="hold">
                                          <p:stCondLst>
                                            <p:cond delay="0"/>
                                          </p:stCondLst>
                                        </p:cTn>
                                        <p:tgtEl>
                                          <p:spTgt spid="33810"/>
                                        </p:tgtEl>
                                        <p:attrNameLst>
                                          <p:attrName>style.visibility</p:attrName>
                                        </p:attrNameLst>
                                      </p:cBhvr>
                                      <p:to>
                                        <p:strVal val="hidden"/>
                                      </p:to>
                                    </p:set>
                                    <p:cmd type="call" cmd="stop">
                                      <p:cBhvr>
                                        <p:cTn id="32" dur="1">
                                          <p:stCondLst>
                                            <p:cond delay="0"/>
                                          </p:stCondLst>
                                        </p:cTn>
                                        <p:tgtEl>
                                          <p:spTgt spid="33810"/>
                                        </p:tgtEl>
                                      </p:cBhvr>
                                    </p:cmd>
                                  </p:childTnLst>
                                </p:cTn>
                              </p:par>
                              <p:par>
                                <p:cTn id="33" presetID="1" presetClass="entr" presetSubtype="0" fill="hold" nodeType="withEffect">
                                  <p:stCondLst>
                                    <p:cond delay="0"/>
                                  </p:stCondLst>
                                  <p:childTnLst>
                                    <p:set>
                                      <p:cBhvr>
                                        <p:cTn id="34" dur="1" fill="hold">
                                          <p:stCondLst>
                                            <p:cond delay="0"/>
                                          </p:stCondLst>
                                        </p:cTn>
                                        <p:tgtEl>
                                          <p:spTgt spid="33819"/>
                                        </p:tgtEl>
                                        <p:attrNameLst>
                                          <p:attrName>style.visibility</p:attrName>
                                        </p:attrNameLst>
                                      </p:cBhvr>
                                      <p:to>
                                        <p:strVal val="visible"/>
                                      </p:to>
                                    </p:set>
                                  </p:childTnLst>
                                </p:cTn>
                              </p:par>
                            </p:childTnLst>
                          </p:cTn>
                        </p:par>
                        <p:par>
                          <p:cTn id="35" fill="hold" nodeType="afterGroup">
                            <p:stCondLst>
                              <p:cond delay="11500"/>
                            </p:stCondLst>
                            <p:childTnLst>
                              <p:par>
                                <p:cTn id="36" presetID="22" presetClass="entr" presetSubtype="8" fill="hold" nodeType="afterEffect">
                                  <p:stCondLst>
                                    <p:cond delay="0"/>
                                  </p:stCondLst>
                                  <p:childTnLst>
                                    <p:set>
                                      <p:cBhvr>
                                        <p:cTn id="37" dur="1" fill="hold">
                                          <p:stCondLst>
                                            <p:cond delay="0"/>
                                          </p:stCondLst>
                                        </p:cTn>
                                        <p:tgtEl>
                                          <p:spTgt spid="33822"/>
                                        </p:tgtEl>
                                        <p:attrNameLst>
                                          <p:attrName>style.visibility</p:attrName>
                                        </p:attrNameLst>
                                      </p:cBhvr>
                                      <p:to>
                                        <p:strVal val="visible"/>
                                      </p:to>
                                    </p:set>
                                    <p:animEffect transition="in" filter="wipe(left)">
                                      <p:cBhvr>
                                        <p:cTn id="38" dur="1000"/>
                                        <p:tgtEl>
                                          <p:spTgt spid="3382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3809"/>
                                        </p:tgtEl>
                                        <p:attrNameLst>
                                          <p:attrName>style.visibility</p:attrName>
                                        </p:attrNameLst>
                                      </p:cBhvr>
                                      <p:to>
                                        <p:strVal val="visible"/>
                                      </p:to>
                                    </p:set>
                                    <p:animEffect transition="in" filter="wipe(left)">
                                      <p:cBhvr>
                                        <p:cTn id="43" dur="500"/>
                                        <p:tgtEl>
                                          <p:spTgt spid="3380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808"/>
                                        </p:tgtEl>
                                        <p:attrNameLst>
                                          <p:attrName>style.visibility</p:attrName>
                                        </p:attrNameLst>
                                      </p:cBhvr>
                                      <p:to>
                                        <p:strVal val="visible"/>
                                      </p:to>
                                    </p:set>
                                    <p:animEffect transition="in" filter="fade">
                                      <p:cBhvr>
                                        <p:cTn id="46" dur="500"/>
                                        <p:tgtEl>
                                          <p:spTgt spid="33808"/>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0"/>
                                          </p:stCondLst>
                                        </p:cTn>
                                        <p:tgtEl>
                                          <p:spTgt spid="33824"/>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mediacall" presetSubtype="0" fill="hold" nodeType="clickEffect">
                                  <p:stCondLst>
                                    <p:cond delay="0"/>
                                  </p:stCondLst>
                                  <p:childTnLst>
                                    <p:cmd type="call" cmd="playFrom(0.0)">
                                      <p:cBhvr>
                                        <p:cTn id="53" dur="5440" fill="hold"/>
                                        <p:tgtEl>
                                          <p:spTgt spid="338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54" fill="hold" display="0">
                  <p:stCondLst>
                    <p:cond delay="indefinite"/>
                  </p:stCondLst>
                  <p:endCondLst>
                    <p:cond evt="onNext" delay="0">
                      <p:tgtEl>
                        <p:sldTgt/>
                      </p:tgtEl>
                    </p:cond>
                    <p:cond evt="onPrev" delay="0">
                      <p:tgtEl>
                        <p:sldTgt/>
                      </p:tgtEl>
                    </p:cond>
                  </p:endCondLst>
                </p:cTn>
                <p:tgtEl>
                  <p:spTgt spid="33806"/>
                </p:tgtEl>
              </p:cMediaNode>
            </p:video>
            <p:seq concurrent="1" nextAc="seek">
              <p:cTn id="55" restart="whenNotActive" fill="hold" evtFilter="cancelBubble" nodeType="interactiveSeq">
                <p:stCondLst>
                  <p:cond evt="onClick" delay="0">
                    <p:tgtEl>
                      <p:spTgt spid="33806"/>
                    </p:tgtEl>
                  </p:cond>
                </p:stCondLst>
                <p:endSync evt="end" delay="0">
                  <p:rtn val="all"/>
                </p:endSync>
                <p:childTnLst>
                  <p:par>
                    <p:cTn id="56" fill="hold" nodeType="clickPar">
                      <p:stCondLst>
                        <p:cond delay="0"/>
                      </p:stCondLst>
                      <p:childTnLst>
                        <p:par>
                          <p:cTn id="57" fill="hold" nodeType="withGroup">
                            <p:stCondLst>
                              <p:cond delay="0"/>
                            </p:stCondLst>
                            <p:childTnLst>
                              <p:par>
                                <p:cTn id="58" presetID="2" presetClass="mediacall" presetSubtype="0" fill="hold" nodeType="clickEffect">
                                  <p:stCondLst>
                                    <p:cond delay="0"/>
                                  </p:stCondLst>
                                  <p:childTnLst>
                                    <p:cmd type="call" cmd="togglePause">
                                      <p:cBhvr>
                                        <p:cTn id="59" dur="1" fill="hold"/>
                                        <p:tgtEl>
                                          <p:spTgt spid="33806"/>
                                        </p:tgtEl>
                                      </p:cBhvr>
                                    </p:cmd>
                                  </p:childTnLst>
                                </p:cTn>
                              </p:par>
                            </p:childTnLst>
                          </p:cTn>
                        </p:par>
                      </p:childTnLst>
                    </p:cTn>
                  </p:par>
                </p:childTnLst>
              </p:cTn>
              <p:nextCondLst>
                <p:cond evt="onClick" delay="0">
                  <p:tgtEl>
                    <p:spTgt spid="33806"/>
                  </p:tgtEl>
                </p:cond>
              </p:nextCondLst>
            </p:seq>
            <p:seq concurrent="1" nextAc="seek">
              <p:cTn id="60" restart="whenNotActive" fill="hold" evtFilter="cancelBubble" nodeType="interactiveSeq">
                <p:stCondLst>
                  <p:cond evt="onClick" delay="0">
                    <p:tgtEl>
                      <p:spTgt spid="33810"/>
                    </p:tgtEl>
                  </p:cond>
                </p:stCondLst>
                <p:endSync evt="end" delay="0">
                  <p:rtn val="all"/>
                </p:endSync>
                <p:childTnLst>
                  <p:par>
                    <p:cTn id="61" fill="hold" nodeType="clickPar">
                      <p:stCondLst>
                        <p:cond delay="0"/>
                      </p:stCondLst>
                      <p:childTnLst>
                        <p:par>
                          <p:cTn id="62" fill="hold" nodeType="withGroup">
                            <p:stCondLst>
                              <p:cond delay="0"/>
                            </p:stCondLst>
                            <p:childTnLst>
                              <p:par>
                                <p:cTn id="63" presetID="2" presetClass="mediacall" presetSubtype="0" fill="hold" nodeType="clickEffect">
                                  <p:stCondLst>
                                    <p:cond delay="0"/>
                                  </p:stCondLst>
                                  <p:childTnLst>
                                    <p:cmd type="call" cmd="togglePause">
                                      <p:cBhvr>
                                        <p:cTn id="64" dur="1" fill="hold"/>
                                        <p:tgtEl>
                                          <p:spTgt spid="33810"/>
                                        </p:tgtEl>
                                      </p:cBhvr>
                                    </p:cmd>
                                  </p:childTnLst>
                                </p:cTn>
                              </p:par>
                            </p:childTnLst>
                          </p:cTn>
                        </p:par>
                      </p:childTnLst>
                    </p:cTn>
                  </p:par>
                </p:childTnLst>
              </p:cTn>
              <p:nextCondLst>
                <p:cond evt="onClick" delay="0">
                  <p:tgtEl>
                    <p:spTgt spid="33810"/>
                  </p:tgtEl>
                </p:cond>
              </p:nextCondLst>
            </p:seq>
            <p:video>
              <p:cMediaNode>
                <p:cTn id="65" fill="hold" display="0">
                  <p:stCondLst>
                    <p:cond delay="indefinite"/>
                  </p:stCondLst>
                  <p:endCondLst>
                    <p:cond evt="onNext" delay="0">
                      <p:tgtEl>
                        <p:sldTgt/>
                      </p:tgtEl>
                    </p:cond>
                    <p:cond evt="onPrev" delay="0">
                      <p:tgtEl>
                        <p:sldTgt/>
                      </p:tgtEl>
                    </p:cond>
                  </p:endCondLst>
                </p:cTn>
                <p:tgtEl>
                  <p:spTgt spid="33810"/>
                </p:tgtEl>
              </p:cMediaNode>
            </p:video>
            <p:video>
              <p:cMediaNode>
                <p:cTn id="66" repeatCount="3000" fill="hold" display="0">
                  <p:stCondLst>
                    <p:cond delay="indefinite"/>
                  </p:stCondLst>
                  <p:endCondLst>
                    <p:cond evt="onPrev" delay="0">
                      <p:tgtEl>
                        <p:sldTgt/>
                      </p:tgtEl>
                    </p:cond>
                  </p:endCondLst>
                </p:cTn>
                <p:tgtEl>
                  <p:spTgt spid="33824"/>
                </p:tgtEl>
              </p:cMediaNode>
            </p:video>
            <p:seq concurrent="1" nextAc="seek">
              <p:cTn id="67" restart="whenNotActive" fill="hold" evtFilter="cancelBubble" nodeType="interactiveSeq">
                <p:stCondLst>
                  <p:cond evt="onClick" delay="0">
                    <p:tgtEl>
                      <p:spTgt spid="33824"/>
                    </p:tgtEl>
                  </p:cond>
                </p:stCondLst>
                <p:endSync evt="end" delay="0">
                  <p:rtn val="all"/>
                </p:endSync>
                <p:childTnLst>
                  <p:par>
                    <p:cTn id="68" fill="hold" nodeType="clickPar">
                      <p:stCondLst>
                        <p:cond delay="0"/>
                      </p:stCondLst>
                      <p:childTnLst>
                        <p:par>
                          <p:cTn id="69" fill="hold" nodeType="withGroup">
                            <p:stCondLst>
                              <p:cond delay="0"/>
                            </p:stCondLst>
                            <p:childTnLst>
                              <p:par>
                                <p:cTn id="70" presetID="2" presetClass="mediacall" presetSubtype="0" fill="hold" nodeType="clickEffect">
                                  <p:stCondLst>
                                    <p:cond delay="0"/>
                                  </p:stCondLst>
                                  <p:childTnLst>
                                    <p:cmd type="call" cmd="togglePause">
                                      <p:cBhvr>
                                        <p:cTn id="71" dur="1" fill="hold"/>
                                        <p:tgtEl>
                                          <p:spTgt spid="33824"/>
                                        </p:tgtEl>
                                      </p:cBhvr>
                                    </p:cmd>
                                  </p:childTnLst>
                                </p:cTn>
                              </p:par>
                            </p:childTnLst>
                          </p:cTn>
                        </p:par>
                      </p:childTnLst>
                    </p:cTn>
                  </p:par>
                </p:childTnLst>
              </p:cTn>
              <p:nextCondLst>
                <p:cond evt="onClick" delay="0">
                  <p:tgtEl>
                    <p:spTgt spid="33824"/>
                  </p:tgtEl>
                </p:cond>
              </p:nextCondLst>
            </p:seq>
          </p:childTnLst>
        </p:cTn>
      </p:par>
    </p:tnLst>
    <p:bldLst>
      <p:bldP spid="33800" grpId="0"/>
      <p:bldP spid="33804" grpId="0" animBg="1"/>
      <p:bldP spid="33807" grpId="0"/>
      <p:bldP spid="33808" grpId="0"/>
      <p:bldP spid="33809" grpId="0" animBg="1"/>
      <p:bldP spid="338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30" name="Picture 18" descr="StreakSurface2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3549650"/>
            <a:ext cx="2733675"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1" name="Picture 19" descr="StreakSurface2DBlu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0" y="3548063"/>
            <a:ext cx="2735263"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4"/>
          <p:cNvSpPr>
            <a:spLocks noGrp="1" noChangeArrowheads="1"/>
          </p:cNvSpPr>
          <p:nvPr>
            <p:ph type="title"/>
          </p:nvPr>
        </p:nvSpPr>
        <p:spPr/>
        <p:txBody>
          <a:bodyPr/>
          <a:lstStyle/>
          <a:p>
            <a:pPr eaLnBrk="1" hangingPunct="1"/>
            <a:endParaRPr lang="en-US" smtClean="0"/>
          </a:p>
        </p:txBody>
      </p:sp>
      <p:pic>
        <p:nvPicPr>
          <p:cNvPr id="38917" name="Picture 5" descr="FullStreamSu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533400"/>
            <a:ext cx="32766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Line 6"/>
          <p:cNvSpPr>
            <a:spLocks noChangeShapeType="1"/>
          </p:cNvSpPr>
          <p:nvPr/>
        </p:nvSpPr>
        <p:spPr bwMode="auto">
          <a:xfrm>
            <a:off x="304800" y="3278188"/>
            <a:ext cx="85344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19" name="Text Box 7"/>
          <p:cNvSpPr txBox="1">
            <a:spLocks noChangeArrowheads="1"/>
          </p:cNvSpPr>
          <p:nvPr/>
        </p:nvSpPr>
        <p:spPr bwMode="auto">
          <a:xfrm>
            <a:off x="228600" y="2895600"/>
            <a:ext cx="2533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a:t>stream &amp; path surfaces</a:t>
            </a:r>
          </a:p>
        </p:txBody>
      </p:sp>
      <p:sp>
        <p:nvSpPr>
          <p:cNvPr id="38920" name="Text Box 8"/>
          <p:cNvSpPr txBox="1">
            <a:spLocks noChangeArrowheads="1"/>
          </p:cNvSpPr>
          <p:nvPr/>
        </p:nvSpPr>
        <p:spPr bwMode="auto">
          <a:xfrm>
            <a:off x="228600" y="3290888"/>
            <a:ext cx="173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a:t>streak surfaces</a:t>
            </a:r>
          </a:p>
        </p:txBody>
      </p:sp>
      <p:sp>
        <p:nvSpPr>
          <p:cNvPr id="38921" name="Text Box 9"/>
          <p:cNvSpPr txBox="1">
            <a:spLocks noChangeArrowheads="1"/>
          </p:cNvSpPr>
          <p:nvPr/>
        </p:nvSpPr>
        <p:spPr bwMode="auto">
          <a:xfrm>
            <a:off x="5029200" y="762000"/>
            <a:ext cx="36385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r>
              <a:rPr lang="en-US"/>
              <a:t>Adaptive insertion/removal of points at </a:t>
            </a:r>
            <a:r>
              <a:rPr lang="en-US" b="1"/>
              <a:t>front line</a:t>
            </a:r>
            <a:r>
              <a:rPr lang="en-US"/>
              <a:t/>
            </a:r>
            <a:br>
              <a:rPr lang="en-US"/>
            </a:br>
            <a:endParaRPr lang="en-US"/>
          </a:p>
          <a:p>
            <a:pPr algn="l" eaLnBrk="1" hangingPunct="1">
              <a:buFontTx/>
              <a:buChar char="•"/>
            </a:pPr>
            <a:r>
              <a:rPr lang="en-US"/>
              <a:t> Euclidean distance</a:t>
            </a:r>
          </a:p>
          <a:p>
            <a:pPr algn="l" eaLnBrk="1" hangingPunct="1">
              <a:buFontTx/>
              <a:buChar char="•"/>
            </a:pPr>
            <a:r>
              <a:rPr lang="en-US"/>
              <a:t> Angle</a:t>
            </a:r>
          </a:p>
          <a:p>
            <a:pPr algn="l" eaLnBrk="1" hangingPunct="1">
              <a:buFontTx/>
              <a:buChar char="•"/>
            </a:pPr>
            <a:r>
              <a:rPr lang="en-US"/>
              <a:t> …</a:t>
            </a:r>
          </a:p>
        </p:txBody>
      </p:sp>
      <p:sp>
        <p:nvSpPr>
          <p:cNvPr id="38922" name="Text Box 10"/>
          <p:cNvSpPr txBox="1">
            <a:spLocks noChangeArrowheads="1"/>
          </p:cNvSpPr>
          <p:nvPr/>
        </p:nvSpPr>
        <p:spPr bwMode="auto">
          <a:xfrm>
            <a:off x="4876800" y="4572000"/>
            <a:ext cx="36385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b="1"/>
              <a:t>Complete remeshing</a:t>
            </a:r>
            <a:r>
              <a:rPr lang="en-US"/>
              <a:t> in every time step is necessary to stay within resolution constraints</a:t>
            </a:r>
          </a:p>
        </p:txBody>
      </p:sp>
      <p:sp>
        <p:nvSpPr>
          <p:cNvPr id="38929" name="Freeform 17"/>
          <p:cNvSpPr>
            <a:spLocks/>
          </p:cNvSpPr>
          <p:nvPr/>
        </p:nvSpPr>
        <p:spPr bwMode="auto">
          <a:xfrm>
            <a:off x="4343400" y="666750"/>
            <a:ext cx="60325" cy="1924050"/>
          </a:xfrm>
          <a:custGeom>
            <a:avLst/>
            <a:gdLst>
              <a:gd name="T0" fmla="*/ 0 w 38"/>
              <a:gd name="T1" fmla="*/ 0 h 1212"/>
              <a:gd name="T2" fmla="*/ 52388 w 38"/>
              <a:gd name="T3" fmla="*/ 960438 h 1212"/>
              <a:gd name="T4" fmla="*/ 52388 w 38"/>
              <a:gd name="T5" fmla="*/ 1924050 h 1212"/>
              <a:gd name="T6" fmla="*/ 0 60000 65536"/>
              <a:gd name="T7" fmla="*/ 0 60000 65536"/>
              <a:gd name="T8" fmla="*/ 0 60000 65536"/>
            </a:gdLst>
            <a:ahLst/>
            <a:cxnLst>
              <a:cxn ang="T6">
                <a:pos x="T0" y="T1"/>
              </a:cxn>
              <a:cxn ang="T7">
                <a:pos x="T2" y="T3"/>
              </a:cxn>
              <a:cxn ang="T8">
                <a:pos x="T4" y="T5"/>
              </a:cxn>
            </a:cxnLst>
            <a:rect l="0" t="0" r="r" b="b"/>
            <a:pathLst>
              <a:path w="38" h="1212">
                <a:moveTo>
                  <a:pt x="0" y="0"/>
                </a:moveTo>
                <a:cubicBezTo>
                  <a:pt x="5" y="101"/>
                  <a:pt x="28" y="403"/>
                  <a:pt x="33" y="605"/>
                </a:cubicBezTo>
                <a:cubicBezTo>
                  <a:pt x="38" y="807"/>
                  <a:pt x="31" y="1103"/>
                  <a:pt x="33" y="1212"/>
                </a:cubicBezTo>
              </a:path>
            </a:pathLst>
          </a:custGeom>
          <a:noFill/>
          <a:ln w="76200" cap="flat" cmpd="sng">
            <a:solidFill>
              <a:schemeClr val="tx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8940" name="Group 28"/>
          <p:cNvGrpSpPr>
            <a:grpSpLocks/>
          </p:cNvGrpSpPr>
          <p:nvPr/>
        </p:nvGrpSpPr>
        <p:grpSpPr bwMode="auto">
          <a:xfrm>
            <a:off x="6934200" y="3581400"/>
            <a:ext cx="831850" cy="914400"/>
            <a:chOff x="3312" y="3120"/>
            <a:chExt cx="480" cy="528"/>
          </a:xfrm>
        </p:grpSpPr>
        <p:sp>
          <p:nvSpPr>
            <p:cNvPr id="11283" name="AutoShape 20"/>
            <p:cNvSpPr>
              <a:spLocks noChangeArrowheads="1"/>
            </p:cNvSpPr>
            <p:nvPr/>
          </p:nvSpPr>
          <p:spPr bwMode="auto">
            <a:xfrm>
              <a:off x="3360" y="3120"/>
              <a:ext cx="384" cy="332"/>
            </a:xfrm>
            <a:prstGeom prst="triangle">
              <a:avLst>
                <a:gd name="adj" fmla="val 50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1"/>
            <p:cNvSpPr>
              <a:spLocks noChangeShapeType="1"/>
            </p:cNvSpPr>
            <p:nvPr/>
          </p:nvSpPr>
          <p:spPr bwMode="auto">
            <a:xfrm flipV="1">
              <a:off x="3648" y="3168"/>
              <a:ext cx="144" cy="9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2"/>
            <p:cNvSpPr>
              <a:spLocks noChangeShapeType="1"/>
            </p:cNvSpPr>
            <p:nvPr/>
          </p:nvSpPr>
          <p:spPr bwMode="auto">
            <a:xfrm>
              <a:off x="3552" y="3456"/>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3"/>
            <p:cNvSpPr>
              <a:spLocks noChangeShapeType="1"/>
            </p:cNvSpPr>
            <p:nvPr/>
          </p:nvSpPr>
          <p:spPr bwMode="auto">
            <a:xfrm flipH="1" flipV="1">
              <a:off x="3312" y="3168"/>
              <a:ext cx="144" cy="9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8941" name="Group 29"/>
          <p:cNvGrpSpPr>
            <a:grpSpLocks/>
          </p:cNvGrpSpPr>
          <p:nvPr/>
        </p:nvGrpSpPr>
        <p:grpSpPr bwMode="auto">
          <a:xfrm>
            <a:off x="5715000" y="3695700"/>
            <a:ext cx="609600" cy="685800"/>
            <a:chOff x="4320" y="3120"/>
            <a:chExt cx="480" cy="528"/>
          </a:xfrm>
        </p:grpSpPr>
        <p:sp>
          <p:nvSpPr>
            <p:cNvPr id="11279" name="AutoShape 24"/>
            <p:cNvSpPr>
              <a:spLocks noChangeArrowheads="1"/>
            </p:cNvSpPr>
            <p:nvPr/>
          </p:nvSpPr>
          <p:spPr bwMode="auto">
            <a:xfrm>
              <a:off x="4368" y="3120"/>
              <a:ext cx="384" cy="332"/>
            </a:xfrm>
            <a:prstGeom prst="triangle">
              <a:avLst>
                <a:gd name="adj" fmla="val 50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0" name="Line 25"/>
            <p:cNvSpPr>
              <a:spLocks noChangeShapeType="1"/>
            </p:cNvSpPr>
            <p:nvPr/>
          </p:nvSpPr>
          <p:spPr bwMode="auto">
            <a:xfrm flipV="1">
              <a:off x="4656" y="3168"/>
              <a:ext cx="144" cy="96"/>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1" name="Line 26"/>
            <p:cNvSpPr>
              <a:spLocks noChangeShapeType="1"/>
            </p:cNvSpPr>
            <p:nvPr/>
          </p:nvSpPr>
          <p:spPr bwMode="auto">
            <a:xfrm>
              <a:off x="4560" y="3456"/>
              <a:ext cx="0" cy="192"/>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2" name="Line 27"/>
            <p:cNvSpPr>
              <a:spLocks noChangeShapeType="1"/>
            </p:cNvSpPr>
            <p:nvPr/>
          </p:nvSpPr>
          <p:spPr bwMode="auto">
            <a:xfrm flipH="1" flipV="1">
              <a:off x="4320" y="3168"/>
              <a:ext cx="144" cy="96"/>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2" name="TextBox 21"/>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1236542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919"/>
                                        </p:tgtEl>
                                        <p:attrNameLst>
                                          <p:attrName>style.visibility</p:attrName>
                                        </p:attrNameLst>
                                      </p:cBhvr>
                                      <p:to>
                                        <p:strVal val="visible"/>
                                      </p:to>
                                    </p:set>
                                    <p:animEffect transition="in" filter="fade">
                                      <p:cBhvr>
                                        <p:cTn id="7" dur="500"/>
                                        <p:tgtEl>
                                          <p:spTgt spid="38919"/>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920"/>
                                        </p:tgtEl>
                                        <p:attrNameLst>
                                          <p:attrName>style.visibility</p:attrName>
                                        </p:attrNameLst>
                                      </p:cBhvr>
                                      <p:to>
                                        <p:strVal val="visible"/>
                                      </p:to>
                                    </p:set>
                                    <p:animEffect transition="in" filter="fade">
                                      <p:cBhvr>
                                        <p:cTn id="11" dur="500"/>
                                        <p:tgtEl>
                                          <p:spTgt spid="38920"/>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918"/>
                                        </p:tgtEl>
                                        <p:attrNameLst>
                                          <p:attrName>style.visibility</p:attrName>
                                        </p:attrNameLst>
                                      </p:cBhvr>
                                      <p:to>
                                        <p:strVal val="visible"/>
                                      </p:to>
                                    </p:set>
                                    <p:animEffect transition="in" filter="fade">
                                      <p:cBhvr>
                                        <p:cTn id="15" dur="500"/>
                                        <p:tgtEl>
                                          <p:spTgt spid="38918"/>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917"/>
                                        </p:tgtEl>
                                        <p:attrNameLst>
                                          <p:attrName>style.visibility</p:attrName>
                                        </p:attrNameLst>
                                      </p:cBhvr>
                                      <p:to>
                                        <p:strVal val="visible"/>
                                      </p:to>
                                    </p:set>
                                    <p:animEffect transition="in" filter="fade">
                                      <p:cBhvr>
                                        <p:cTn id="19" dur="500"/>
                                        <p:tgtEl>
                                          <p:spTgt spid="38917"/>
                                        </p:tgtEl>
                                      </p:cBhvr>
                                    </p:animEffect>
                                  </p:childTnLst>
                                </p:cTn>
                              </p:par>
                              <p:par>
                                <p:cTn id="20" presetID="10" presetClass="entr" presetSubtype="0" fill="hold" nodeType="withEffect">
                                  <p:stCondLst>
                                    <p:cond delay="0"/>
                                  </p:stCondLst>
                                  <p:childTnLst>
                                    <p:set>
                                      <p:cBhvr>
                                        <p:cTn id="21" dur="1" fill="hold">
                                          <p:stCondLst>
                                            <p:cond delay="0"/>
                                          </p:stCondLst>
                                        </p:cTn>
                                        <p:tgtEl>
                                          <p:spTgt spid="38930"/>
                                        </p:tgtEl>
                                        <p:attrNameLst>
                                          <p:attrName>style.visibility</p:attrName>
                                        </p:attrNameLst>
                                      </p:cBhvr>
                                      <p:to>
                                        <p:strVal val="visible"/>
                                      </p:to>
                                    </p:set>
                                    <p:animEffect transition="in" filter="fade">
                                      <p:cBhvr>
                                        <p:cTn id="22" dur="500"/>
                                        <p:tgtEl>
                                          <p:spTgt spid="389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8929"/>
                                        </p:tgtEl>
                                        <p:attrNameLst>
                                          <p:attrName>style.visibility</p:attrName>
                                        </p:attrNameLst>
                                      </p:cBhvr>
                                      <p:to>
                                        <p:strVal val="visible"/>
                                      </p:to>
                                    </p:set>
                                    <p:animEffect transition="in" filter="wipe(up)">
                                      <p:cBhvr>
                                        <p:cTn id="27" dur="1000"/>
                                        <p:tgtEl>
                                          <p:spTgt spid="38929"/>
                                        </p:tgtEl>
                                      </p:cBhvr>
                                    </p:animEffect>
                                  </p:childTnLst>
                                </p:cTn>
                              </p:par>
                            </p:childTnLst>
                          </p:cTn>
                        </p:par>
                        <p:par>
                          <p:cTn id="28" fill="hold" nodeType="afterGroup">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3892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894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894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38931"/>
                                        </p:tgtEl>
                                        <p:attrNameLst>
                                          <p:attrName>style.visibility</p:attrName>
                                        </p:attrNameLst>
                                      </p:cBhvr>
                                      <p:to>
                                        <p:strVal val="visible"/>
                                      </p:to>
                                    </p:set>
                                    <p:animEffect transition="in" filter="wipe(up)">
                                      <p:cBhvr>
                                        <p:cTn id="43" dur="1000"/>
                                        <p:tgtEl>
                                          <p:spTgt spid="38931"/>
                                        </p:tgtEl>
                                      </p:cBhvr>
                                    </p:animEffect>
                                  </p:childTnLst>
                                </p:cTn>
                              </p:par>
                            </p:childTnLst>
                          </p:cTn>
                        </p:par>
                        <p:par>
                          <p:cTn id="44" fill="hold" nodeType="afterGroup">
                            <p:stCondLst>
                              <p:cond delay="1000"/>
                            </p:stCondLst>
                            <p:childTnLst>
                              <p:par>
                                <p:cTn id="45" presetID="1" presetClass="entr" presetSubtype="0" fill="hold" grpId="0" nodeType="afterEffect">
                                  <p:stCondLst>
                                    <p:cond delay="0"/>
                                  </p:stCondLst>
                                  <p:childTnLst>
                                    <p:set>
                                      <p:cBhvr>
                                        <p:cTn id="46" dur="1" fill="hold">
                                          <p:stCondLst>
                                            <p:cond delay="0"/>
                                          </p:stCondLst>
                                        </p:cTn>
                                        <p:tgtEl>
                                          <p:spTgt spid="38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animBg="1"/>
      <p:bldP spid="38919" grpId="0"/>
      <p:bldP spid="38920" grpId="0"/>
      <p:bldP spid="38921" grpId="0"/>
      <p:bldP spid="38922" grpId="0"/>
      <p:bldP spid="389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r>
              <a:rPr lang="en-US" dirty="0" smtClean="0"/>
              <a:t>Integrating a stream/path/streak/time line/surface means to look at the following subspaces of a 3D unsteady flow (which itself is 4D):</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714713253"/>
              </p:ext>
            </p:extLst>
          </p:nvPr>
        </p:nvGraphicFramePr>
        <p:xfrm>
          <a:off x="2075258" y="2501900"/>
          <a:ext cx="4993484" cy="1854200"/>
        </p:xfrm>
        <a:graphic>
          <a:graphicData uri="http://schemas.openxmlformats.org/drawingml/2006/table">
            <a:tbl>
              <a:tblPr firstRow="1">
                <a:tableStyleId>{8799B23B-EC83-4686-B30A-512413B5E67A}</a:tableStyleId>
              </a:tblPr>
              <a:tblGrid>
                <a:gridCol w="1259682"/>
                <a:gridCol w="1828800"/>
                <a:gridCol w="1905002"/>
              </a:tblGrid>
              <a:tr h="370840">
                <a:tc>
                  <a:txBody>
                    <a:bodyPr/>
                    <a:lstStyle/>
                    <a:p>
                      <a:endParaRPr lang="en-US"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smtClean="0"/>
                        <a:t>…line</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dirty="0" smtClean="0"/>
                        <a:t>…surface</a:t>
                      </a:r>
                      <a:endParaRPr lang="en-US" dirty="0">
                        <a:solidFill>
                          <a:sysClr val="windowText" lastClr="000000"/>
                        </a:solidFill>
                      </a:endParaRPr>
                    </a:p>
                  </a:txBody>
                  <a:tcPr>
                    <a:lnB w="12700" cap="flat" cmpd="sng" algn="ctr">
                      <a:solidFill>
                        <a:schemeClr val="tx1"/>
                      </a:solidFill>
                      <a:prstDash val="solid"/>
                      <a:round/>
                      <a:headEnd type="none" w="med" len="med"/>
                      <a:tailEnd type="none" w="med" len="med"/>
                    </a:lnB>
                  </a:tcPr>
                </a:tc>
              </a:tr>
              <a:tr h="370840">
                <a:tc>
                  <a:txBody>
                    <a:bodyPr/>
                    <a:lstStyle/>
                    <a:p>
                      <a:r>
                        <a:rPr lang="en-US" dirty="0" smtClean="0"/>
                        <a:t>Stream…</a:t>
                      </a:r>
                      <a:endParaRPr lang="en-US"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smtClean="0"/>
                        <a:t>1D (line)</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smtClean="0"/>
                        <a:t>2D (surface)</a:t>
                      </a:r>
                      <a:endParaRPr lang="en-US" dirty="0">
                        <a:solidFill>
                          <a:sysClr val="windowText" lastClr="000000"/>
                        </a:solidFill>
                      </a:endParaRPr>
                    </a:p>
                  </a:txBody>
                  <a:tcPr>
                    <a:lnT w="12700" cap="flat" cmpd="sng" algn="ctr">
                      <a:solidFill>
                        <a:schemeClr val="tx1"/>
                      </a:solidFill>
                      <a:prstDash val="solid"/>
                      <a:round/>
                      <a:headEnd type="none" w="med" len="med"/>
                      <a:tailEnd type="none" w="med" len="med"/>
                    </a:lnT>
                  </a:tcPr>
                </a:tc>
              </a:tr>
              <a:tr h="370840">
                <a:tc>
                  <a:txBody>
                    <a:bodyPr/>
                    <a:lstStyle/>
                    <a:p>
                      <a:r>
                        <a:rPr lang="en-US" dirty="0" smtClean="0"/>
                        <a:t>Path…</a:t>
                      </a:r>
                      <a:endParaRPr lang="en-US" dirty="0">
                        <a:solidFill>
                          <a:sysClr val="windowText" lastClr="000000"/>
                        </a:solidFill>
                      </a:endParaRPr>
                    </a:p>
                  </a:txBody>
                  <a:tcPr>
                    <a:lnR w="12700" cap="flat" cmpd="sng" algn="ctr">
                      <a:solidFill>
                        <a:schemeClr val="tx1"/>
                      </a:solidFill>
                      <a:prstDash val="solid"/>
                      <a:round/>
                      <a:headEnd type="none" w="med" len="med"/>
                      <a:tailEnd type="none" w="med" len="med"/>
                    </a:lnR>
                  </a:tcPr>
                </a:tc>
                <a:tc>
                  <a:txBody>
                    <a:bodyPr/>
                    <a:lstStyle/>
                    <a:p>
                      <a:r>
                        <a:rPr lang="en-US" dirty="0" smtClean="0"/>
                        <a:t>1D (line)</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r>
                        <a:rPr lang="en-US" dirty="0" smtClean="0"/>
                        <a:t>2D (surface)</a:t>
                      </a:r>
                      <a:endParaRPr lang="en-US" dirty="0">
                        <a:solidFill>
                          <a:sysClr val="windowText" lastClr="000000"/>
                        </a:solidFill>
                      </a:endParaRPr>
                    </a:p>
                  </a:txBody>
                  <a:tcPr/>
                </a:tc>
              </a:tr>
              <a:tr h="370840">
                <a:tc>
                  <a:txBody>
                    <a:bodyPr/>
                    <a:lstStyle/>
                    <a:p>
                      <a:r>
                        <a:rPr lang="en-US" dirty="0" smtClean="0"/>
                        <a:t>Streak…</a:t>
                      </a:r>
                      <a:endParaRPr lang="en-US" dirty="0">
                        <a:solidFill>
                          <a:sysClr val="windowText" lastClr="000000"/>
                        </a:solidFill>
                      </a:endParaRPr>
                    </a:p>
                  </a:txBody>
                  <a:tcPr>
                    <a:lnR w="12700" cap="flat" cmpd="sng" algn="ctr">
                      <a:solidFill>
                        <a:schemeClr val="tx1"/>
                      </a:solidFill>
                      <a:prstDash val="solid"/>
                      <a:round/>
                      <a:headEnd type="none" w="med" len="med"/>
                      <a:tailEnd type="none" w="med" len="med"/>
                    </a:lnR>
                  </a:tcPr>
                </a:tc>
                <a:tc>
                  <a:txBody>
                    <a:bodyPr/>
                    <a:lstStyle/>
                    <a:p>
                      <a:r>
                        <a:rPr lang="en-US" dirty="0" smtClean="0"/>
                        <a:t>2D (surface)</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r>
                        <a:rPr lang="en-US" dirty="0" smtClean="0"/>
                        <a:t>3D (volume)</a:t>
                      </a:r>
                      <a:endParaRPr lang="en-US" dirty="0">
                        <a:solidFill>
                          <a:sysClr val="windowText" lastClr="000000"/>
                        </a:solidFill>
                      </a:endParaRPr>
                    </a:p>
                  </a:txBody>
                  <a:tcPr/>
                </a:tc>
              </a:tr>
              <a:tr h="370840">
                <a:tc>
                  <a:txBody>
                    <a:bodyPr/>
                    <a:lstStyle/>
                    <a:p>
                      <a:r>
                        <a:rPr lang="en-US" dirty="0" smtClean="0"/>
                        <a:t>Time…</a:t>
                      </a:r>
                      <a:endParaRPr lang="en-US" dirty="0">
                        <a:solidFill>
                          <a:sysClr val="windowText" lastClr="000000"/>
                        </a:solidFill>
                      </a:endParaRPr>
                    </a:p>
                  </a:txBody>
                  <a:tcPr>
                    <a:lnR w="12700" cap="flat" cmpd="sng" algn="ctr">
                      <a:solidFill>
                        <a:schemeClr val="tx1"/>
                      </a:solidFill>
                      <a:prstDash val="solid"/>
                      <a:round/>
                      <a:headEnd type="none" w="med" len="med"/>
                      <a:tailEnd type="none" w="med" len="med"/>
                    </a:lnR>
                  </a:tcPr>
                </a:tc>
                <a:tc>
                  <a:txBody>
                    <a:bodyPr/>
                    <a:lstStyle/>
                    <a:p>
                      <a:r>
                        <a:rPr lang="en-US" dirty="0" smtClean="0"/>
                        <a:t>2D (surface)</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r>
                        <a:rPr lang="en-US" dirty="0" smtClean="0"/>
                        <a:t>3D (volume)</a:t>
                      </a:r>
                      <a:endParaRPr lang="en-US" dirty="0">
                        <a:solidFill>
                          <a:sysClr val="windowText" lastClr="000000"/>
                        </a:solidFill>
                      </a:endParaRPr>
                    </a:p>
                  </a:txBody>
                  <a:tcPr/>
                </a:tc>
              </a:tr>
            </a:tbl>
          </a:graphicData>
        </a:graphic>
      </p:graphicFrame>
      <p:sp>
        <p:nvSpPr>
          <p:cNvPr id="7" name="TextBox 6"/>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25208573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noChangeArrowheads="1"/>
          </p:cNvSpPr>
          <p:nvPr>
            <p:ph type="ctrTitle"/>
          </p:nvPr>
        </p:nvSpPr>
        <p:spPr/>
        <p:txBody>
          <a:bodyPr/>
          <a:lstStyle/>
          <a:p>
            <a:r>
              <a:rPr lang="en-US" dirty="0" smtClean="0"/>
              <a:t>Flow Visualization</a:t>
            </a:r>
            <a:endParaRPr lang="de-DE" dirty="0"/>
          </a:p>
        </p:txBody>
      </p:sp>
      <p:sp>
        <p:nvSpPr>
          <p:cNvPr id="120837" name="Rectangle 5"/>
          <p:cNvSpPr>
            <a:spLocks noGrp="1" noChangeArrowheads="1"/>
          </p:cNvSpPr>
          <p:nvPr>
            <p:ph type="subTitle" idx="1"/>
          </p:nvPr>
        </p:nvSpPr>
        <p:spPr/>
        <p:txBody>
          <a:bodyPr/>
          <a:lstStyle/>
          <a:p>
            <a:r>
              <a:rPr lang="en-US" dirty="0" smtClean="0"/>
              <a:t>Image-Based Methods</a:t>
            </a:r>
          </a:p>
          <a:p>
            <a:r>
              <a:rPr lang="en-US" dirty="0" smtClean="0"/>
              <a:t>(integration-based)</a:t>
            </a:r>
            <a:endParaRPr lang="de-DE" dirty="0"/>
          </a:p>
        </p:txBody>
      </p:sp>
    </p:spTree>
    <p:extLst>
      <p:ext uri="{BB962C8B-B14F-4D97-AF65-F5344CB8AC3E}">
        <p14:creationId xmlns:p14="http://schemas.microsoft.com/office/powerpoint/2010/main" val="29290705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7" name="Titel 15"/>
          <p:cNvSpPr>
            <a:spLocks noGrp="1"/>
          </p:cNvSpPr>
          <p:nvPr>
            <p:ph type="title"/>
          </p:nvPr>
        </p:nvSpPr>
        <p:spPr/>
        <p:txBody>
          <a:bodyPr anchor="ctr"/>
          <a:lstStyle/>
          <a:p>
            <a:r>
              <a:rPr lang="de-DE"/>
              <a:t>Flow Visualization: Image-Based Methods</a:t>
            </a:r>
          </a:p>
        </p:txBody>
      </p:sp>
      <p:sp>
        <p:nvSpPr>
          <p:cNvPr id="1168390" name="Rectangle 6"/>
          <p:cNvSpPr>
            <a:spLocks noGrp="1" noChangeArrowheads="1"/>
          </p:cNvSpPr>
          <p:nvPr>
            <p:ph idx="1"/>
          </p:nvPr>
        </p:nvSpPr>
        <p:spPr/>
        <p:txBody>
          <a:bodyPr/>
          <a:lstStyle/>
          <a:p>
            <a:r>
              <a:rPr lang="en-US" b="1" dirty="0"/>
              <a:t>Spot </a:t>
            </a:r>
            <a:r>
              <a:rPr lang="en-US" b="1" dirty="0" smtClean="0"/>
              <a:t>Noise (</a:t>
            </a:r>
            <a:r>
              <a:rPr lang="en-US" b="1" dirty="0" err="1" smtClean="0"/>
              <a:t>Jarke</a:t>
            </a:r>
            <a:r>
              <a:rPr lang="en-US" b="1" dirty="0" smtClean="0"/>
              <a:t> van </a:t>
            </a:r>
            <a:r>
              <a:rPr lang="en-US" b="1" dirty="0" err="1" smtClean="0"/>
              <a:t>Wijk</a:t>
            </a:r>
            <a:r>
              <a:rPr lang="en-US" b="1" dirty="0" smtClean="0"/>
              <a:t>, </a:t>
            </a:r>
            <a:r>
              <a:rPr lang="en-US" b="1" dirty="0" err="1" smtClean="0"/>
              <a:t>Siggraph</a:t>
            </a:r>
            <a:r>
              <a:rPr lang="en-US" b="1" dirty="0" smtClean="0"/>
              <a:t> 1991)</a:t>
            </a:r>
            <a:endParaRPr lang="en-US" b="1" dirty="0"/>
          </a:p>
          <a:p>
            <a:r>
              <a:rPr lang="en-US" dirty="0"/>
              <a:t>distribute a set of intensity functions (spots) over domain</a:t>
            </a:r>
          </a:p>
          <a:p>
            <a:r>
              <a:rPr lang="en-US" dirty="0"/>
              <a:t>each spot represents a particle warped over a small time step</a:t>
            </a:r>
          </a:p>
          <a:p>
            <a:r>
              <a:rPr lang="en-US" dirty="0"/>
              <a:t>streak in the direction of local flow from where the particle is seeded</a:t>
            </a:r>
            <a:endParaRPr lang="de-DE" dirty="0"/>
          </a:p>
        </p:txBody>
      </p:sp>
    </p:spTree>
    <p:extLst>
      <p:ext uri="{BB962C8B-B14F-4D97-AF65-F5344CB8AC3E}">
        <p14:creationId xmlns:p14="http://schemas.microsoft.com/office/powerpoint/2010/main" val="325652255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5" name="Titel 5"/>
          <p:cNvSpPr>
            <a:spLocks noGrp="1"/>
          </p:cNvSpPr>
          <p:nvPr>
            <p:ph type="title"/>
          </p:nvPr>
        </p:nvSpPr>
        <p:spPr/>
        <p:txBody>
          <a:bodyPr anchor="ctr"/>
          <a:lstStyle/>
          <a:p>
            <a:r>
              <a:rPr lang="de-DE"/>
              <a:t>Flow Visualization: Image-Based Methods</a:t>
            </a:r>
          </a:p>
        </p:txBody>
      </p:sp>
      <p:sp>
        <p:nvSpPr>
          <p:cNvPr id="1170434" name="Rectangle 3"/>
          <p:cNvSpPr>
            <a:spLocks noGrp="1" noChangeArrowheads="1"/>
          </p:cNvSpPr>
          <p:nvPr>
            <p:ph idx="1"/>
          </p:nvPr>
        </p:nvSpPr>
        <p:spPr>
          <a:noFill/>
        </p:spPr>
        <p:txBody>
          <a:bodyPr/>
          <a:lstStyle/>
          <a:p>
            <a:r>
              <a:rPr lang="en-GB" b="1" dirty="0">
                <a:cs typeface="Arial" pitchFamily="34" charset="0"/>
              </a:rPr>
              <a:t>Spot Noise</a:t>
            </a:r>
          </a:p>
          <a:p>
            <a:r>
              <a:rPr lang="en-GB" dirty="0">
                <a:cs typeface="Arial" pitchFamily="34" charset="0"/>
              </a:rPr>
              <a:t>Different textures can be created using different spot shapes</a:t>
            </a:r>
          </a:p>
          <a:p>
            <a:r>
              <a:rPr lang="en-GB" dirty="0">
                <a:cs typeface="Arial" pitchFamily="34" charset="0"/>
              </a:rPr>
              <a:t>Aligning the shape of the spot with the direction of flow gives a good visualization effect:</a:t>
            </a:r>
          </a:p>
          <a:p>
            <a:pPr lvl="1"/>
            <a:r>
              <a:rPr lang="en-GB" sz="2400" dirty="0">
                <a:cs typeface="Arial" pitchFamily="34" charset="0"/>
              </a:rPr>
              <a:t>In direction of flow, scale proportional to (1 + |v|),</a:t>
            </a:r>
            <a:br>
              <a:rPr lang="en-GB" sz="2400" dirty="0">
                <a:cs typeface="Arial" pitchFamily="34" charset="0"/>
              </a:rPr>
            </a:br>
            <a:r>
              <a:rPr lang="en-GB" sz="2400" dirty="0">
                <a:cs typeface="Arial" pitchFamily="34" charset="0"/>
              </a:rPr>
              <a:t>where |v| = velocity magnitude</a:t>
            </a:r>
          </a:p>
          <a:p>
            <a:pPr lvl="1"/>
            <a:r>
              <a:rPr lang="en-GB" sz="2400" dirty="0">
                <a:cs typeface="Arial" pitchFamily="34" charset="0"/>
              </a:rPr>
              <a:t>At 90 degrees to flow, scale proportional to 1 / (1 + |v|)</a:t>
            </a:r>
          </a:p>
        </p:txBody>
      </p:sp>
    </p:spTree>
    <p:extLst>
      <p:ext uri="{BB962C8B-B14F-4D97-AF65-F5344CB8AC3E}">
        <p14:creationId xmlns:p14="http://schemas.microsoft.com/office/powerpoint/2010/main" val="237170282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2"/>
          <p:cNvSpPr>
            <a:spLocks noGrp="1" noChangeArrowheads="1"/>
          </p:cNvSpPr>
          <p:nvPr>
            <p:ph type="title"/>
          </p:nvPr>
        </p:nvSpPr>
        <p:spPr/>
        <p:txBody>
          <a:bodyPr/>
          <a:lstStyle/>
          <a:p>
            <a:r>
              <a:rPr lang="de-DE"/>
              <a:t>Flow Visualization: Image-Based Methods</a:t>
            </a:r>
          </a:p>
        </p:txBody>
      </p:sp>
      <p:sp>
        <p:nvSpPr>
          <p:cNvPr id="1276931" name="Rectangle 3"/>
          <p:cNvSpPr>
            <a:spLocks noGrp="1" noChangeArrowheads="1"/>
          </p:cNvSpPr>
          <p:nvPr>
            <p:ph idx="1"/>
          </p:nvPr>
        </p:nvSpPr>
        <p:spPr/>
        <p:txBody>
          <a:bodyPr/>
          <a:lstStyle/>
          <a:p>
            <a:r>
              <a:rPr lang="en-GB" b="1" dirty="0">
                <a:cs typeface="Arial" pitchFamily="34" charset="0"/>
              </a:rPr>
              <a:t>Spot Noise</a:t>
            </a:r>
          </a:p>
          <a:p>
            <a:r>
              <a:rPr lang="en-GB" dirty="0">
                <a:cs typeface="Arial" pitchFamily="34" charset="0"/>
              </a:rPr>
              <a:t>Different textures can be created using different spot shapes</a:t>
            </a:r>
            <a:endParaRPr lang="de-DE" dirty="0">
              <a:cs typeface="Arial" pitchFamily="34" charset="0"/>
            </a:endParaRPr>
          </a:p>
        </p:txBody>
      </p:sp>
      <p:pic>
        <p:nvPicPr>
          <p:cNvPr id="1276932"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57400"/>
            <a:ext cx="501015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Tree>
    <p:extLst>
      <p:ext uri="{BB962C8B-B14F-4D97-AF65-F5344CB8AC3E}">
        <p14:creationId xmlns:p14="http://schemas.microsoft.com/office/powerpoint/2010/main" val="39483300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p:txBody>
          <a:bodyPr/>
          <a:lstStyle/>
          <a:p>
            <a:r>
              <a:rPr lang="de-DE"/>
              <a:t>Flow Visualization: Image-Based Methods</a:t>
            </a:r>
          </a:p>
        </p:txBody>
      </p:sp>
      <p:sp>
        <p:nvSpPr>
          <p:cNvPr id="1277955" name="Rectangle 3"/>
          <p:cNvSpPr>
            <a:spLocks noGrp="1" noChangeArrowheads="1"/>
          </p:cNvSpPr>
          <p:nvPr>
            <p:ph idx="1"/>
          </p:nvPr>
        </p:nvSpPr>
        <p:spPr/>
        <p:txBody>
          <a:bodyPr/>
          <a:lstStyle/>
          <a:p>
            <a:r>
              <a:rPr lang="en-GB" b="1" dirty="0">
                <a:cs typeface="Arial" pitchFamily="34" charset="0"/>
              </a:rPr>
              <a:t>Spot Noise</a:t>
            </a:r>
          </a:p>
          <a:p>
            <a:r>
              <a:rPr lang="en-GB" dirty="0">
                <a:cs typeface="Arial" pitchFamily="34" charset="0"/>
              </a:rPr>
              <a:t>Different textures can be created using different spot sizes</a:t>
            </a:r>
            <a:endParaRPr lang="de-DE" dirty="0">
              <a:cs typeface="Arial" pitchFamily="34" charset="0"/>
            </a:endParaRPr>
          </a:p>
        </p:txBody>
      </p:sp>
      <p:pic>
        <p:nvPicPr>
          <p:cNvPr id="1277957"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057400"/>
            <a:ext cx="499110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Tree>
    <p:extLst>
      <p:ext uri="{BB962C8B-B14F-4D97-AF65-F5344CB8AC3E}">
        <p14:creationId xmlns:p14="http://schemas.microsoft.com/office/powerpoint/2010/main" val="14135923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p:txBody>
          <a:bodyPr/>
          <a:lstStyle/>
          <a:p>
            <a:r>
              <a:rPr lang="de-DE"/>
              <a:t>Flow Visualization: Geometry-Based Methods</a:t>
            </a:r>
          </a:p>
        </p:txBody>
      </p:sp>
      <p:sp>
        <p:nvSpPr>
          <p:cNvPr id="1166339" name="Rectangle 3"/>
          <p:cNvSpPr>
            <a:spLocks noGrp="1" noChangeArrowheads="1"/>
          </p:cNvSpPr>
          <p:nvPr>
            <p:ph idx="1"/>
          </p:nvPr>
        </p:nvSpPr>
        <p:spPr/>
        <p:txBody>
          <a:bodyPr/>
          <a:lstStyle/>
          <a:p>
            <a:r>
              <a:rPr lang="en-US" b="1"/>
              <a:t>Integral surfaces in time-dependent flows:</a:t>
            </a:r>
          </a:p>
          <a:p>
            <a:endParaRPr lang="en-US" b="1"/>
          </a:p>
          <a:p>
            <a:r>
              <a:rPr lang="en-US"/>
              <a:t>Stream surfaces</a:t>
            </a:r>
          </a:p>
          <a:p>
            <a:r>
              <a:rPr lang="en-US"/>
              <a:t>Path surfaces</a:t>
            </a:r>
          </a:p>
          <a:p>
            <a:r>
              <a:rPr lang="en-US"/>
              <a:t>Streak surfaces</a:t>
            </a:r>
          </a:p>
          <a:p>
            <a:r>
              <a:rPr lang="en-US"/>
              <a:t>Time surfaces</a:t>
            </a:r>
            <a:endParaRPr lang="de-DE"/>
          </a:p>
        </p:txBody>
      </p:sp>
    </p:spTree>
    <p:extLst>
      <p:ext uri="{BB962C8B-B14F-4D97-AF65-F5344CB8AC3E}">
        <p14:creationId xmlns:p14="http://schemas.microsoft.com/office/powerpoint/2010/main" val="36907603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3506" name="Picture 3" descr="sn_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467600"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3507" name="Titel 3"/>
          <p:cNvSpPr>
            <a:spLocks noGrp="1"/>
          </p:cNvSpPr>
          <p:nvPr>
            <p:ph type="title"/>
          </p:nvPr>
        </p:nvSpPr>
        <p:spPr/>
        <p:txBody>
          <a:bodyPr anchor="ctr"/>
          <a:lstStyle/>
          <a:p>
            <a:r>
              <a:rPr lang="de-DE"/>
              <a:t>Flow Visualization: Image-Based Methods</a:t>
            </a:r>
          </a:p>
        </p:txBody>
      </p:sp>
      <p:sp>
        <p:nvSpPr>
          <p:cNvPr id="1173509" name="Rectangle 5"/>
          <p:cNvSpPr>
            <a:spLocks noGrp="1" noChangeArrowheads="1"/>
          </p:cNvSpPr>
          <p:nvPr>
            <p:ph idx="1"/>
          </p:nvPr>
        </p:nvSpPr>
        <p:spPr/>
        <p:txBody>
          <a:bodyPr/>
          <a:lstStyle/>
          <a:p>
            <a:r>
              <a:rPr lang="en-US" b="1"/>
              <a:t>Spot Noise</a:t>
            </a:r>
            <a:endParaRPr lang="de-DE" b="1"/>
          </a:p>
        </p:txBody>
      </p:sp>
      <p:sp>
        <p:nvSpPr>
          <p:cNvPr id="1173510" name="Text Box 6"/>
          <p:cNvSpPr txBox="1">
            <a:spLocks noChangeArrowheads="1"/>
          </p:cNvSpPr>
          <p:nvPr/>
        </p:nvSpPr>
        <p:spPr bwMode="auto">
          <a:xfrm>
            <a:off x="1714500" y="5029200"/>
            <a:ext cx="5715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The velocity of the flow is encoded in the length of the streaks used to smear the texture.</a:t>
            </a:r>
            <a:endParaRPr lang="de-DE" dirty="0"/>
          </a:p>
        </p:txBody>
      </p:sp>
    </p:spTree>
    <p:extLst>
      <p:ext uri="{BB962C8B-B14F-4D97-AF65-F5344CB8AC3E}">
        <p14:creationId xmlns:p14="http://schemas.microsoft.com/office/powerpoint/2010/main" val="3039710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792" y="4495800"/>
            <a:ext cx="3975528" cy="1951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3507" name="Titel 3"/>
          <p:cNvSpPr>
            <a:spLocks noGrp="1"/>
          </p:cNvSpPr>
          <p:nvPr>
            <p:ph type="title"/>
          </p:nvPr>
        </p:nvSpPr>
        <p:spPr/>
        <p:txBody>
          <a:bodyPr anchor="ctr"/>
          <a:lstStyle/>
          <a:p>
            <a:r>
              <a:rPr lang="de-DE"/>
              <a:t>Flow Visualization: Image-Based Methods</a:t>
            </a:r>
          </a:p>
        </p:txBody>
      </p:sp>
      <p:sp>
        <p:nvSpPr>
          <p:cNvPr id="1173509" name="Rectangle 5"/>
          <p:cNvSpPr>
            <a:spLocks noGrp="1" noChangeArrowheads="1"/>
          </p:cNvSpPr>
          <p:nvPr>
            <p:ph idx="1"/>
          </p:nvPr>
        </p:nvSpPr>
        <p:spPr>
          <a:xfrm>
            <a:off x="250825" y="549275"/>
            <a:ext cx="6454775" cy="5759450"/>
          </a:xfrm>
        </p:spPr>
        <p:txBody>
          <a:bodyPr/>
          <a:lstStyle/>
          <a:p>
            <a:r>
              <a:rPr lang="en-US" b="1" dirty="0" smtClean="0"/>
              <a:t>Enhanced Spot Noise</a:t>
            </a:r>
          </a:p>
          <a:p>
            <a:pPr lvl="1"/>
            <a:r>
              <a:rPr lang="de-DE" dirty="0" smtClean="0"/>
              <a:t>Problem: </a:t>
            </a:r>
            <a:r>
              <a:rPr lang="en-US" dirty="0"/>
              <a:t>The spot influences a region in the texture while </a:t>
            </a:r>
            <a:r>
              <a:rPr lang="en-US" dirty="0" smtClean="0"/>
              <a:t>its shape </a:t>
            </a:r>
            <a:r>
              <a:rPr lang="en-US" dirty="0"/>
              <a:t>is based on data at a single point. If the </a:t>
            </a:r>
            <a:r>
              <a:rPr lang="en-US" dirty="0" smtClean="0"/>
              <a:t>velocity varies </a:t>
            </a:r>
            <a:r>
              <a:rPr lang="en-US" dirty="0"/>
              <a:t>strongly over this region, the shape of the spot </a:t>
            </a:r>
            <a:r>
              <a:rPr lang="en-US" dirty="0" smtClean="0"/>
              <a:t>does not </a:t>
            </a:r>
            <a:r>
              <a:rPr lang="en-US" dirty="0"/>
              <a:t>reflect the data properly</a:t>
            </a:r>
            <a:r>
              <a:rPr lang="en-US" dirty="0" smtClean="0"/>
              <a:t>.</a:t>
            </a:r>
          </a:p>
          <a:p>
            <a:pPr lvl="1"/>
            <a:endParaRPr lang="en-US" dirty="0" smtClean="0"/>
          </a:p>
          <a:p>
            <a:pPr lvl="1"/>
            <a:endParaRPr lang="en-US" dirty="0"/>
          </a:p>
          <a:p>
            <a:pPr lvl="1"/>
            <a:endParaRPr lang="en-US" dirty="0" smtClean="0"/>
          </a:p>
          <a:p>
            <a:pPr lvl="1"/>
            <a:endParaRPr lang="en-US" dirty="0" smtClean="0"/>
          </a:p>
          <a:p>
            <a:pPr lvl="1"/>
            <a:r>
              <a:rPr lang="en-US" dirty="0" smtClean="0"/>
              <a:t>Solution: Bend and deform spot following streamlines</a:t>
            </a:r>
            <a:endParaRPr lang="de-DE"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762000"/>
            <a:ext cx="2070603"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1" y="3746319"/>
            <a:ext cx="2223002" cy="2238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2209800"/>
            <a:ext cx="1212850" cy="1593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944106" y="2816423"/>
            <a:ext cx="1745991" cy="307777"/>
          </a:xfrm>
          <a:prstGeom prst="rect">
            <a:avLst/>
          </a:prstGeom>
          <a:noFill/>
        </p:spPr>
        <p:txBody>
          <a:bodyPr wrap="none" rtlCol="0">
            <a:spAutoFit/>
          </a:bodyPr>
          <a:lstStyle/>
          <a:p>
            <a:pPr algn="ctr"/>
            <a:r>
              <a:rPr lang="en-US" sz="1400" dirty="0" smtClean="0"/>
              <a:t>standard spot noise</a:t>
            </a:r>
            <a:endParaRPr lang="en-US" sz="1400" dirty="0"/>
          </a:p>
        </p:txBody>
      </p:sp>
      <p:sp>
        <p:nvSpPr>
          <p:cNvPr id="12" name="TextBox 11"/>
          <p:cNvSpPr txBox="1"/>
          <p:nvPr/>
        </p:nvSpPr>
        <p:spPr>
          <a:xfrm>
            <a:off x="6899224" y="5943600"/>
            <a:ext cx="1835759" cy="307777"/>
          </a:xfrm>
          <a:prstGeom prst="rect">
            <a:avLst/>
          </a:prstGeom>
          <a:noFill/>
        </p:spPr>
        <p:txBody>
          <a:bodyPr wrap="none" rtlCol="0">
            <a:spAutoFit/>
          </a:bodyPr>
          <a:lstStyle/>
          <a:p>
            <a:pPr algn="ctr"/>
            <a:r>
              <a:rPr lang="en-US" sz="1400" dirty="0" smtClean="0"/>
              <a:t>enhanced spot noise</a:t>
            </a:r>
            <a:endParaRPr lang="en-US" sz="1400" dirty="0"/>
          </a:p>
        </p:txBody>
      </p:sp>
      <p:sp>
        <p:nvSpPr>
          <p:cNvPr id="3" name="TextBox 2"/>
          <p:cNvSpPr txBox="1"/>
          <p:nvPr/>
        </p:nvSpPr>
        <p:spPr>
          <a:xfrm>
            <a:off x="3962400" y="623500"/>
            <a:ext cx="2297873" cy="276999"/>
          </a:xfrm>
          <a:prstGeom prst="rect">
            <a:avLst/>
          </a:prstGeom>
          <a:noFill/>
        </p:spPr>
        <p:txBody>
          <a:bodyPr wrap="none" rtlCol="0">
            <a:spAutoFit/>
          </a:bodyPr>
          <a:lstStyle/>
          <a:p>
            <a:r>
              <a:rPr lang="en-US" sz="1200" dirty="0" smtClean="0"/>
              <a:t>de </a:t>
            </a:r>
            <a:r>
              <a:rPr lang="en-US" sz="1200" dirty="0" err="1" smtClean="0"/>
              <a:t>Leeuw</a:t>
            </a:r>
            <a:r>
              <a:rPr lang="en-US" sz="1200" dirty="0" smtClean="0"/>
              <a:t> &amp; van </a:t>
            </a:r>
            <a:r>
              <a:rPr lang="en-US" sz="1200" dirty="0" err="1" smtClean="0"/>
              <a:t>Wijk</a:t>
            </a:r>
            <a:r>
              <a:rPr lang="en-US" sz="1200" dirty="0" smtClean="0"/>
              <a:t>, Vis 1995</a:t>
            </a:r>
            <a:endParaRPr lang="en-US" sz="1200" dirty="0"/>
          </a:p>
        </p:txBody>
      </p:sp>
    </p:spTree>
    <p:extLst>
      <p:ext uri="{BB962C8B-B14F-4D97-AF65-F5344CB8AC3E}">
        <p14:creationId xmlns:p14="http://schemas.microsoft.com/office/powerpoint/2010/main" val="30251891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533400" y="1295400"/>
            <a:ext cx="4219575" cy="4797425"/>
            <a:chOff x="384" y="1008"/>
            <a:chExt cx="2658" cy="3022"/>
          </a:xfrm>
        </p:grpSpPr>
        <p:pic>
          <p:nvPicPr>
            <p:cNvPr id="1174531" name="Picture 3" descr="sn_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1008"/>
              <a:ext cx="2658" cy="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4532" name="Text Box 5"/>
            <p:cNvSpPr txBox="1">
              <a:spLocks noChangeArrowheads="1"/>
            </p:cNvSpPr>
            <p:nvPr/>
          </p:nvSpPr>
          <p:spPr bwMode="auto">
            <a:xfrm>
              <a:off x="528" y="3280"/>
              <a:ext cx="184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GB" sz="1800" b="1" dirty="0"/>
                <a:t>Wall friction displayed</a:t>
              </a:r>
            </a:p>
            <a:p>
              <a:r>
                <a:rPr lang="en-GB" sz="1800" b="1" dirty="0"/>
                <a:t>using oil and paint - wind</a:t>
              </a:r>
            </a:p>
            <a:p>
              <a:r>
                <a:rPr lang="en-GB" sz="1800" b="1" dirty="0"/>
                <a:t>evaporates oil and paint</a:t>
              </a:r>
            </a:p>
            <a:p>
              <a:r>
                <a:rPr lang="en-GB" sz="1800" b="1" dirty="0"/>
                <a:t>leaves white traces</a:t>
              </a:r>
            </a:p>
          </p:txBody>
        </p:sp>
      </p:grpSp>
      <p:grpSp>
        <p:nvGrpSpPr>
          <p:cNvPr id="3" name="Group 8"/>
          <p:cNvGrpSpPr>
            <a:grpSpLocks/>
          </p:cNvGrpSpPr>
          <p:nvPr/>
        </p:nvGrpSpPr>
        <p:grpSpPr bwMode="auto">
          <a:xfrm>
            <a:off x="4572000" y="1981200"/>
            <a:ext cx="4210050" cy="4308475"/>
            <a:chOff x="2784" y="1318"/>
            <a:chExt cx="2652" cy="2714"/>
          </a:xfrm>
        </p:grpSpPr>
        <p:pic>
          <p:nvPicPr>
            <p:cNvPr id="1174534" name="Picture 4" descr="sn_skin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 y="1872"/>
              <a:ext cx="2652" cy="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4535" name="Text Box 6"/>
            <p:cNvSpPr txBox="1">
              <a:spLocks noChangeArrowheads="1"/>
            </p:cNvSpPr>
            <p:nvPr/>
          </p:nvSpPr>
          <p:spPr bwMode="auto">
            <a:xfrm>
              <a:off x="3782" y="1318"/>
              <a:ext cx="157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GB" sz="1800" b="1"/>
                <a:t>Numerical simulation</a:t>
              </a:r>
            </a:p>
            <a:p>
              <a:r>
                <a:rPr lang="en-GB" sz="1800" b="1"/>
                <a:t>of flow, visualized</a:t>
              </a:r>
            </a:p>
            <a:p>
              <a:r>
                <a:rPr lang="en-GB" sz="1800" b="1"/>
                <a:t>using spot noise</a:t>
              </a:r>
            </a:p>
          </p:txBody>
        </p:sp>
      </p:grpSp>
      <p:sp>
        <p:nvSpPr>
          <p:cNvPr id="1174536" name="Titel 8"/>
          <p:cNvSpPr>
            <a:spLocks noGrp="1"/>
          </p:cNvSpPr>
          <p:nvPr>
            <p:ph type="title"/>
          </p:nvPr>
        </p:nvSpPr>
        <p:spPr/>
        <p:txBody>
          <a:bodyPr anchor="ctr"/>
          <a:lstStyle/>
          <a:p>
            <a:r>
              <a:rPr lang="de-DE"/>
              <a:t>Flow Visualization: Image-Based Methods</a:t>
            </a:r>
          </a:p>
        </p:txBody>
      </p:sp>
      <p:sp>
        <p:nvSpPr>
          <p:cNvPr id="1174537" name="Rectangle 9"/>
          <p:cNvSpPr>
            <a:spLocks noGrp="1" noChangeArrowheads="1"/>
          </p:cNvSpPr>
          <p:nvPr>
            <p:ph idx="1"/>
          </p:nvPr>
        </p:nvSpPr>
        <p:spPr/>
        <p:txBody>
          <a:bodyPr/>
          <a:lstStyle/>
          <a:p>
            <a:r>
              <a:rPr lang="en-US" b="1"/>
              <a:t>Spot Noise:</a:t>
            </a:r>
            <a:r>
              <a:rPr lang="en-US"/>
              <a:t> Relation to real-world experiments</a:t>
            </a:r>
            <a:endParaRPr lang="de-DE"/>
          </a:p>
        </p:txBody>
      </p:sp>
    </p:spTree>
    <p:extLst>
      <p:ext uri="{BB962C8B-B14F-4D97-AF65-F5344CB8AC3E}">
        <p14:creationId xmlns:p14="http://schemas.microsoft.com/office/powerpoint/2010/main" val="38455217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5554" name="Picture 3" descr="ea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14400"/>
            <a:ext cx="6324600"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5555" name="Titel 3"/>
          <p:cNvSpPr>
            <a:spLocks noGrp="1"/>
          </p:cNvSpPr>
          <p:nvPr>
            <p:ph type="title" idx="4294967295"/>
          </p:nvPr>
        </p:nvSpPr>
        <p:spPr>
          <a:xfrm>
            <a:off x="2913063" y="115888"/>
            <a:ext cx="6230937" cy="287337"/>
          </a:xfrm>
        </p:spPr>
        <p:txBody>
          <a:bodyPr anchor="ctr"/>
          <a:lstStyle/>
          <a:p>
            <a:r>
              <a:rPr lang="de-DE"/>
              <a:t>Flow Visualization: Image-Based Methods</a:t>
            </a:r>
          </a:p>
        </p:txBody>
      </p:sp>
    </p:spTree>
    <p:extLst>
      <p:ext uri="{BB962C8B-B14F-4D97-AF65-F5344CB8AC3E}">
        <p14:creationId xmlns:p14="http://schemas.microsoft.com/office/powerpoint/2010/main" val="41437272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659358"/>
            <a:ext cx="2425109" cy="168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579" y="2743200"/>
            <a:ext cx="2714630" cy="2714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4097" name="Rectangle 1"/>
          <p:cNvSpPr>
            <a:spLocks noGrp="1" noChangeArrowheads="1"/>
          </p:cNvSpPr>
          <p:nvPr>
            <p:ph type="title"/>
          </p:nvPr>
        </p:nvSpPr>
        <p:spPr/>
        <p:txBody>
          <a:bodyPr/>
          <a:lstStyle/>
          <a:p>
            <a:r>
              <a:rPr lang="en-US" smtClean="0"/>
              <a:t>Line Integral Convolution</a:t>
            </a:r>
            <a:endParaRPr lang="en-US"/>
          </a:p>
        </p:txBody>
      </p:sp>
      <p:sp>
        <p:nvSpPr>
          <p:cNvPr id="4098" name="Rectangle 2"/>
          <p:cNvSpPr>
            <a:spLocks noGrp="1" noChangeArrowheads="1"/>
          </p:cNvSpPr>
          <p:nvPr>
            <p:ph idx="1"/>
          </p:nvPr>
        </p:nvSpPr>
        <p:spPr/>
        <p:txBody>
          <a:bodyPr/>
          <a:lstStyle/>
          <a:p>
            <a:r>
              <a:rPr lang="en-US" b="1" dirty="0"/>
              <a:t>LIC – Line Integral </a:t>
            </a:r>
            <a:r>
              <a:rPr lang="en-US" b="1" dirty="0" smtClean="0"/>
              <a:t>Convolution</a:t>
            </a:r>
            <a:br>
              <a:rPr lang="en-US" b="1" dirty="0" smtClean="0"/>
            </a:br>
            <a:r>
              <a:rPr lang="en-US" dirty="0" smtClean="0"/>
              <a:t>(Cabral/</a:t>
            </a:r>
            <a:r>
              <a:rPr lang="en-US" dirty="0" err="1" smtClean="0"/>
              <a:t>Leedom</a:t>
            </a:r>
            <a:r>
              <a:rPr lang="en-US" dirty="0"/>
              <a:t>, </a:t>
            </a:r>
            <a:r>
              <a:rPr lang="en-US" dirty="0" err="1"/>
              <a:t>Siggraph</a:t>
            </a:r>
            <a:r>
              <a:rPr lang="en-US" dirty="0"/>
              <a:t> 1993</a:t>
            </a:r>
            <a:r>
              <a:rPr lang="en-US" dirty="0" smtClean="0"/>
              <a:t>)</a:t>
            </a:r>
          </a:p>
          <a:p>
            <a:r>
              <a:rPr lang="en-US" dirty="0" smtClean="0"/>
              <a:t>A global method to visualize vector fields</a:t>
            </a:r>
            <a:endParaRPr lang="en-US" dirty="0"/>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058066"/>
            <a:ext cx="2536853" cy="206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743199"/>
            <a:ext cx="2728117" cy="272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 name="TextBox 3"/>
          <p:cNvSpPr txBox="1"/>
          <p:nvPr/>
        </p:nvSpPr>
        <p:spPr>
          <a:xfrm>
            <a:off x="839144" y="5715000"/>
            <a:ext cx="1659429" cy="369332"/>
          </a:xfrm>
          <a:prstGeom prst="rect">
            <a:avLst/>
          </a:prstGeom>
          <a:noFill/>
        </p:spPr>
        <p:txBody>
          <a:bodyPr wrap="none" rtlCol="0">
            <a:spAutoFit/>
          </a:bodyPr>
          <a:lstStyle/>
          <a:p>
            <a:pPr algn="ctr"/>
            <a:r>
              <a:rPr lang="en-US" dirty="0" smtClean="0"/>
              <a:t>2D vector field</a:t>
            </a:r>
            <a:endParaRPr lang="en-US" dirty="0"/>
          </a:p>
        </p:txBody>
      </p:sp>
      <p:sp>
        <p:nvSpPr>
          <p:cNvPr id="12" name="TextBox 11"/>
          <p:cNvSpPr txBox="1"/>
          <p:nvPr/>
        </p:nvSpPr>
        <p:spPr>
          <a:xfrm>
            <a:off x="3400379" y="5715000"/>
            <a:ext cx="2441694" cy="646331"/>
          </a:xfrm>
          <a:prstGeom prst="rect">
            <a:avLst/>
          </a:prstGeom>
          <a:noFill/>
        </p:spPr>
        <p:txBody>
          <a:bodyPr wrap="none" rtlCol="0">
            <a:spAutoFit/>
          </a:bodyPr>
          <a:lstStyle/>
          <a:p>
            <a:pPr algn="ctr"/>
            <a:r>
              <a:rPr lang="en-US" dirty="0" smtClean="0"/>
              <a:t>vector field on surface</a:t>
            </a:r>
          </a:p>
          <a:p>
            <a:pPr algn="ctr"/>
            <a:r>
              <a:rPr lang="en-US" dirty="0" smtClean="0"/>
              <a:t>(often called 2.5D)</a:t>
            </a:r>
            <a:endParaRPr lang="en-US" dirty="0"/>
          </a:p>
        </p:txBody>
      </p:sp>
      <p:sp>
        <p:nvSpPr>
          <p:cNvPr id="13" name="TextBox 12"/>
          <p:cNvSpPr txBox="1"/>
          <p:nvPr/>
        </p:nvSpPr>
        <p:spPr>
          <a:xfrm>
            <a:off x="6753180" y="5715000"/>
            <a:ext cx="1659429" cy="369332"/>
          </a:xfrm>
          <a:prstGeom prst="rect">
            <a:avLst/>
          </a:prstGeom>
          <a:noFill/>
        </p:spPr>
        <p:txBody>
          <a:bodyPr wrap="none" rtlCol="0">
            <a:spAutoFit/>
          </a:bodyPr>
          <a:lstStyle/>
          <a:p>
            <a:pPr algn="ctr"/>
            <a:r>
              <a:rPr lang="en-US" dirty="0" smtClean="0"/>
              <a:t>3D vector field</a:t>
            </a:r>
            <a:endParaRPr lang="en-US" dirty="0"/>
          </a:p>
        </p:txBody>
      </p:sp>
      <p:sp>
        <p:nvSpPr>
          <p:cNvPr id="11" name="TextBox 10"/>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2313797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p:txBody>
          <a:bodyPr/>
          <a:lstStyle/>
          <a:p>
            <a:r>
              <a:rPr lang="en-US" smtClean="0"/>
              <a:t>Line Integral Convolution</a:t>
            </a:r>
            <a:endParaRPr lang="en-US"/>
          </a:p>
        </p:txBody>
      </p:sp>
      <p:sp>
        <p:nvSpPr>
          <p:cNvPr id="5122" name="Rectangle 2"/>
          <p:cNvSpPr>
            <a:spLocks noGrp="1" noChangeArrowheads="1"/>
          </p:cNvSpPr>
          <p:nvPr>
            <p:ph idx="1"/>
          </p:nvPr>
        </p:nvSpPr>
        <p:spPr/>
        <p:txBody>
          <a:bodyPr/>
          <a:lstStyle/>
          <a:p>
            <a:r>
              <a:rPr lang="en-US" dirty="0" smtClean="0"/>
              <a:t>Idea of Line Integral Convolution (LIC)</a:t>
            </a:r>
          </a:p>
          <a:p>
            <a:pPr lvl="1"/>
            <a:r>
              <a:rPr lang="en-US" b="1" dirty="0" smtClean="0"/>
              <a:t>Global</a:t>
            </a:r>
            <a:r>
              <a:rPr lang="en-US" dirty="0" smtClean="0"/>
              <a:t> visualization technique; uses stream lines</a:t>
            </a:r>
          </a:p>
          <a:p>
            <a:pPr lvl="1"/>
            <a:r>
              <a:rPr lang="en-US" dirty="0" smtClean="0"/>
              <a:t>Start with a </a:t>
            </a:r>
            <a:r>
              <a:rPr lang="en-US" b="1" dirty="0" smtClean="0"/>
              <a:t>random texture</a:t>
            </a:r>
          </a:p>
          <a:p>
            <a:pPr lvl="1"/>
            <a:r>
              <a:rPr lang="en-US" b="1" dirty="0" smtClean="0"/>
              <a:t>Smear</a:t>
            </a:r>
            <a:r>
              <a:rPr lang="en-US" dirty="0" smtClean="0"/>
              <a:t> out this texture along the stream lines in a vector field</a:t>
            </a:r>
          </a:p>
          <a:p>
            <a:pPr lvl="2"/>
            <a:r>
              <a:rPr lang="en-US" dirty="0" smtClean="0"/>
              <a:t>Results in</a:t>
            </a:r>
          </a:p>
          <a:p>
            <a:pPr lvl="3"/>
            <a:r>
              <a:rPr lang="en-US" b="1" dirty="0" smtClean="0"/>
              <a:t>low correlation </a:t>
            </a:r>
            <a:r>
              <a:rPr lang="en-US" dirty="0" smtClean="0"/>
              <a:t>of intensity values </a:t>
            </a:r>
            <a:r>
              <a:rPr lang="en-US" b="1" dirty="0" smtClean="0"/>
              <a:t>between</a:t>
            </a:r>
            <a:r>
              <a:rPr lang="en-US" dirty="0" smtClean="0"/>
              <a:t> neighboring lines,</a:t>
            </a:r>
          </a:p>
          <a:p>
            <a:pPr lvl="3"/>
            <a:r>
              <a:rPr lang="en-US" b="1" dirty="0" smtClean="0"/>
              <a:t>but high correlation along</a:t>
            </a:r>
            <a:r>
              <a:rPr lang="en-US" dirty="0" smtClean="0"/>
              <a:t> them</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191" y="3523581"/>
            <a:ext cx="3277195" cy="211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523581"/>
            <a:ext cx="3363144" cy="20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5" name="Line 5"/>
          <p:cNvSpPr>
            <a:spLocks noChangeShapeType="1"/>
          </p:cNvSpPr>
          <p:nvPr/>
        </p:nvSpPr>
        <p:spPr bwMode="auto">
          <a:xfrm>
            <a:off x="4284464" y="4592911"/>
            <a:ext cx="428625" cy="0"/>
          </a:xfrm>
          <a:prstGeom prst="line">
            <a:avLst/>
          </a:prstGeom>
          <a:noFill/>
          <a:ln w="76200" cap="flat">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584098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blinds(horizontal)">
                                      <p:cBhvr>
                                        <p:cTn id="7" dur="500"/>
                                        <p:tgtEl>
                                          <p:spTgt spid="5124"/>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5123"/>
                                        </p:tgtEl>
                                        <p:attrNameLst>
                                          <p:attrName>style.visibility</p:attrName>
                                        </p:attrNameLst>
                                      </p:cBhvr>
                                      <p:to>
                                        <p:strVal val="visible"/>
                                      </p:to>
                                    </p:set>
                                    <p:animEffect transition="in" filter="blinds(horizontal)">
                                      <p:cBhvr>
                                        <p:cTn id="11" dur="500"/>
                                        <p:tgtEl>
                                          <p:spTgt spid="5123"/>
                                        </p:tgtEl>
                                      </p:cBhvr>
                                    </p:animEffect>
                                  </p:childTnLst>
                                </p:cTn>
                              </p:par>
                            </p:childTnLst>
                          </p:cTn>
                        </p:par>
                        <p:par>
                          <p:cTn id="12" fill="hold" nodeType="afterGroup">
                            <p:stCondLst>
                              <p:cond delay="1000"/>
                            </p:stCondLst>
                            <p:childTnLst>
                              <p:par>
                                <p:cTn id="13" presetID="3" presetClass="entr" presetSubtype="10" fill="hold" grpId="0" nodeType="afterEffect">
                                  <p:stCondLst>
                                    <p:cond delay="500"/>
                                  </p:stCondLst>
                                  <p:childTnLst>
                                    <p:set>
                                      <p:cBhvr>
                                        <p:cTn id="14" dur="1" fill="hold">
                                          <p:stCondLst>
                                            <p:cond delay="0"/>
                                          </p:stCondLst>
                                        </p:cTn>
                                        <p:tgtEl>
                                          <p:spTgt spid="5125"/>
                                        </p:tgtEl>
                                        <p:attrNameLst>
                                          <p:attrName>style.visibility</p:attrName>
                                        </p:attrNameLst>
                                      </p:cBhvr>
                                      <p:to>
                                        <p:strVal val="visible"/>
                                      </p:to>
                                    </p:set>
                                    <p:animEffect transition="in" filter="blinds(horizontal)">
                                      <p:cBhvr>
                                        <p:cTn id="15"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Line Integral Convolution</a:t>
            </a:r>
            <a:endParaRPr lang="en-US"/>
          </a:p>
        </p:txBody>
      </p:sp>
      <p:sp>
        <p:nvSpPr>
          <p:cNvPr id="6147" name="Rectangle 3"/>
          <p:cNvSpPr>
            <a:spLocks noGrp="1" noChangeArrowheads="1"/>
          </p:cNvSpPr>
          <p:nvPr>
            <p:ph sz="half" idx="1"/>
          </p:nvPr>
        </p:nvSpPr>
        <p:spPr/>
        <p:txBody>
          <a:bodyPr/>
          <a:lstStyle/>
          <a:p>
            <a:r>
              <a:rPr lang="en-US" dirty="0" smtClean="0"/>
              <a:t>Algorithm for 2D LIC</a:t>
            </a:r>
          </a:p>
          <a:p>
            <a:pPr lvl="1"/>
            <a:r>
              <a:rPr lang="en-US" b="1" dirty="0" smtClean="0"/>
              <a:t>Convolve</a:t>
            </a:r>
            <a:r>
              <a:rPr lang="en-US" dirty="0" smtClean="0"/>
              <a:t> a random texture along the stream lines</a:t>
            </a:r>
            <a:endParaRPr lang="en-US" dirty="0"/>
          </a:p>
        </p:txBody>
      </p:sp>
      <p:pic>
        <p:nvPicPr>
          <p:cNvPr id="9" name="Picture 1"/>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780" r="22979"/>
          <a:stretch/>
        </p:blipFill>
        <p:spPr bwMode="auto">
          <a:xfrm>
            <a:off x="3707476" y="838199"/>
            <a:ext cx="4164677" cy="518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TextBox 5"/>
          <p:cNvSpPr txBox="1"/>
          <p:nvPr/>
        </p:nvSpPr>
        <p:spPr>
          <a:xfrm>
            <a:off x="7696200" y="762000"/>
            <a:ext cx="1370888" cy="4401205"/>
          </a:xfrm>
          <a:prstGeom prst="rect">
            <a:avLst/>
          </a:prstGeom>
          <a:noFill/>
        </p:spPr>
        <p:txBody>
          <a:bodyPr wrap="none" rtlCol="0">
            <a:spAutoFit/>
          </a:bodyPr>
          <a:lstStyle/>
          <a:p>
            <a:pPr>
              <a:lnSpc>
                <a:spcPct val="250000"/>
              </a:lnSpc>
            </a:pPr>
            <a:r>
              <a:rPr lang="en-US" sz="1600" dirty="0" smtClean="0"/>
              <a:t>vector field</a:t>
            </a:r>
          </a:p>
          <a:p>
            <a:pPr>
              <a:lnSpc>
                <a:spcPct val="250000"/>
              </a:lnSpc>
            </a:pPr>
            <a:endParaRPr lang="en-US" sz="1600" dirty="0"/>
          </a:p>
          <a:p>
            <a:pPr>
              <a:lnSpc>
                <a:spcPct val="250000"/>
              </a:lnSpc>
            </a:pPr>
            <a:r>
              <a:rPr lang="en-US" sz="1600" dirty="0" smtClean="0"/>
              <a:t>stream line</a:t>
            </a:r>
          </a:p>
          <a:p>
            <a:pPr>
              <a:lnSpc>
                <a:spcPct val="250000"/>
              </a:lnSpc>
            </a:pPr>
            <a:endParaRPr lang="en-US" sz="1600" dirty="0"/>
          </a:p>
          <a:p>
            <a:pPr>
              <a:lnSpc>
                <a:spcPct val="250000"/>
              </a:lnSpc>
            </a:pPr>
            <a:r>
              <a:rPr lang="en-US" sz="1600" dirty="0" smtClean="0"/>
              <a:t>input texture</a:t>
            </a:r>
          </a:p>
          <a:p>
            <a:pPr>
              <a:lnSpc>
                <a:spcPct val="250000"/>
              </a:lnSpc>
            </a:pPr>
            <a:endParaRPr lang="en-US" sz="1600" dirty="0"/>
          </a:p>
          <a:p>
            <a:pPr>
              <a:lnSpc>
                <a:spcPct val="250000"/>
              </a:lnSpc>
            </a:pPr>
            <a:r>
              <a:rPr lang="en-US" sz="1600" dirty="0" smtClean="0"/>
              <a:t>output image</a:t>
            </a:r>
            <a:endParaRPr lang="en-US" sz="1600" dirty="0"/>
          </a:p>
        </p:txBody>
      </p:sp>
    </p:spTree>
    <p:extLst>
      <p:ext uri="{BB962C8B-B14F-4D97-AF65-F5344CB8AC3E}">
        <p14:creationId xmlns:p14="http://schemas.microsoft.com/office/powerpoint/2010/main" val="2397256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smtClean="0"/>
              <a:t>Line Integral Convolution</a:t>
            </a:r>
            <a:endParaRPr lang="en-US" dirty="0"/>
          </a:p>
        </p:txBody>
      </p:sp>
      <p:sp>
        <p:nvSpPr>
          <p:cNvPr id="7170" name="Rectangle 2"/>
          <p:cNvSpPr>
            <a:spLocks noGrp="1" noChangeArrowheads="1"/>
          </p:cNvSpPr>
          <p:nvPr>
            <p:ph idx="1"/>
          </p:nvPr>
        </p:nvSpPr>
        <p:spPr>
          <a:ln/>
        </p:spPr>
        <p:txBody>
          <a:bodyPr/>
          <a:lstStyle/>
          <a:p>
            <a:pPr marL="491115"/>
            <a:r>
              <a:rPr lang="en-US" dirty="0" smtClean="0"/>
              <a:t>Algorithm for 2D LIC</a:t>
            </a:r>
          </a:p>
          <a:p>
            <a:pPr marL="732208" lvl="1">
              <a:spcBef>
                <a:spcPts val="1107"/>
              </a:spcBef>
            </a:pPr>
            <a:r>
              <a:rPr lang="en-US" sz="2400" dirty="0" smtClean="0">
                <a:ea typeface="Lucida Grande" charset="0"/>
                <a:cs typeface="Lucida Grande" charset="0"/>
              </a:rPr>
              <a:t>Let  t → Φ</a:t>
            </a:r>
            <a:r>
              <a:rPr lang="en-US" sz="2400" baseline="-6000" dirty="0" smtClean="0"/>
              <a:t>0</a:t>
            </a:r>
            <a:r>
              <a:rPr lang="en-US" sz="2400" dirty="0" smtClean="0"/>
              <a:t>(t) the stream line containing the point (x</a:t>
            </a:r>
            <a:r>
              <a:rPr lang="en-US" sz="2400" baseline="-6000" dirty="0" smtClean="0"/>
              <a:t>0</a:t>
            </a:r>
            <a:r>
              <a:rPr lang="en-US" sz="2400" dirty="0" smtClean="0"/>
              <a:t>,y</a:t>
            </a:r>
            <a:r>
              <a:rPr lang="en-US" sz="2400" baseline="-6000" dirty="0" smtClean="0"/>
              <a:t>0</a:t>
            </a:r>
            <a:r>
              <a:rPr lang="en-US" sz="2400" dirty="0" smtClean="0"/>
              <a:t>)</a:t>
            </a:r>
          </a:p>
          <a:p>
            <a:pPr marL="732208" lvl="1">
              <a:spcBef>
                <a:spcPts val="1107"/>
              </a:spcBef>
            </a:pPr>
            <a:r>
              <a:rPr lang="en-US" sz="2400" dirty="0" smtClean="0"/>
              <a:t>T(</a:t>
            </a:r>
            <a:r>
              <a:rPr lang="en-US" sz="2400" dirty="0" err="1" smtClean="0"/>
              <a:t>x,y</a:t>
            </a:r>
            <a:r>
              <a:rPr lang="en-US" sz="2400" dirty="0" smtClean="0"/>
              <a:t>) is the randomly generated input texture</a:t>
            </a:r>
          </a:p>
          <a:p>
            <a:pPr marL="732208" lvl="1">
              <a:spcBef>
                <a:spcPts val="1107"/>
              </a:spcBef>
            </a:pPr>
            <a:r>
              <a:rPr lang="en-US" sz="2400" dirty="0" smtClean="0"/>
              <a:t>Compute the pixel intensity as:</a:t>
            </a:r>
          </a:p>
          <a:p>
            <a:pPr marL="732208" lvl="1">
              <a:spcBef>
                <a:spcPts val="1107"/>
              </a:spcBef>
            </a:pPr>
            <a:endParaRPr lang="en-US" sz="2400" dirty="0" smtClean="0"/>
          </a:p>
          <a:p>
            <a:pPr marL="732208" lvl="1">
              <a:spcBef>
                <a:spcPts val="1107"/>
              </a:spcBef>
            </a:pPr>
            <a:endParaRPr lang="en-US" sz="2400" dirty="0" smtClean="0"/>
          </a:p>
          <a:p>
            <a:pPr marL="732208" lvl="1">
              <a:spcBef>
                <a:spcPts val="1107"/>
              </a:spcBef>
            </a:pPr>
            <a:endParaRPr lang="en-US" sz="2400" dirty="0" smtClean="0"/>
          </a:p>
          <a:p>
            <a:pPr marL="732208" lvl="1">
              <a:spcBef>
                <a:spcPts val="1107"/>
              </a:spcBef>
            </a:pPr>
            <a:r>
              <a:rPr lang="en-US" sz="2400" dirty="0" smtClean="0"/>
              <a:t>Kernel:</a:t>
            </a:r>
          </a:p>
          <a:p>
            <a:pPr marL="973301" lvl="2">
              <a:spcBef>
                <a:spcPts val="1107"/>
              </a:spcBef>
            </a:pPr>
            <a:r>
              <a:rPr lang="en-US" sz="2400" dirty="0" smtClean="0"/>
              <a:t>Finite support [-L,L] </a:t>
            </a:r>
          </a:p>
          <a:p>
            <a:pPr marL="973301" lvl="2">
              <a:spcBef>
                <a:spcPts val="1107"/>
              </a:spcBef>
            </a:pPr>
            <a:r>
              <a:rPr lang="en-US" sz="2400" dirty="0" smtClean="0"/>
              <a:t>Normalized </a:t>
            </a:r>
          </a:p>
          <a:p>
            <a:pPr marL="973301" lvl="2">
              <a:spcBef>
                <a:spcPts val="1107"/>
              </a:spcBef>
            </a:pPr>
            <a:r>
              <a:rPr lang="en-US" sz="2400" dirty="0" smtClean="0"/>
              <a:t>Symmetric  </a:t>
            </a:r>
            <a:endParaRPr lang="en-US" sz="2400" dirty="0"/>
          </a:p>
        </p:txBody>
      </p:sp>
      <p:grpSp>
        <p:nvGrpSpPr>
          <p:cNvPr id="10" name="Group 9"/>
          <p:cNvGrpSpPr/>
          <p:nvPr/>
        </p:nvGrpSpPr>
        <p:grpSpPr>
          <a:xfrm>
            <a:off x="1502681" y="2664520"/>
            <a:ext cx="7336519" cy="1144117"/>
            <a:chOff x="1502681" y="2664520"/>
            <a:chExt cx="7336519" cy="1144117"/>
          </a:xfrm>
        </p:grpSpPr>
        <p:sp>
          <p:nvSpPr>
            <p:cNvPr id="7171" name="Rectangle 3"/>
            <p:cNvSpPr>
              <a:spLocks/>
            </p:cNvSpPr>
            <p:nvPr/>
          </p:nvSpPr>
          <p:spPr bwMode="auto">
            <a:xfrm>
              <a:off x="6048262" y="2767219"/>
              <a:ext cx="2790938"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en-US" sz="1500" i="1" dirty="0">
                  <a:ea typeface="Gill Sans" charset="0"/>
                  <a:cs typeface="Gill Sans" charset="0"/>
                </a:rPr>
                <a:t>convolution </a:t>
              </a:r>
              <a:r>
                <a:rPr lang="en-US" sz="1500" i="1" dirty="0" smtClean="0">
                  <a:ea typeface="Gill Sans" charset="0"/>
                  <a:cs typeface="Gill Sans" charset="0"/>
                </a:rPr>
                <a:t>of the input texture T along the stream line </a:t>
              </a:r>
              <a:r>
                <a:rPr lang="en-US" sz="1600" i="1" dirty="0" smtClean="0">
                  <a:ea typeface="Lucida Grande" charset="0"/>
                  <a:cs typeface="Lucida Grande" charset="0"/>
                </a:rPr>
                <a:t>Φ</a:t>
              </a:r>
              <a:r>
                <a:rPr lang="en-US" sz="1600" i="1" baseline="-6000" dirty="0" smtClean="0"/>
                <a:t>0</a:t>
              </a:r>
              <a:r>
                <a:rPr lang="en-US" sz="1600" i="1" dirty="0" smtClean="0"/>
                <a:t>(t) </a:t>
              </a:r>
              <a:r>
                <a:rPr lang="en-US" sz="1500" i="1" dirty="0" smtClean="0">
                  <a:ea typeface="Gill Sans" charset="0"/>
                  <a:cs typeface="Gill Sans" charset="0"/>
                </a:rPr>
                <a:t>with a kernel k(t), which has a length of 2*L.</a:t>
              </a:r>
              <a:endParaRPr lang="en-US" sz="1500" i="1" dirty="0">
                <a:ea typeface="Gill Sans" charset="0"/>
                <a:cs typeface="Gill Sans" charset="0"/>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681" y="2664520"/>
              <a:ext cx="4393406" cy="114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9" name="Group 8"/>
          <p:cNvGrpSpPr/>
          <p:nvPr/>
        </p:nvGrpSpPr>
        <p:grpSpPr>
          <a:xfrm>
            <a:off x="4343400" y="4913319"/>
            <a:ext cx="3943647" cy="1030281"/>
            <a:chOff x="4343400" y="4913319"/>
            <a:chExt cx="3943647" cy="1030281"/>
          </a:xfrm>
        </p:grpSpPr>
        <p:grpSp>
          <p:nvGrpSpPr>
            <p:cNvPr id="8" name="Group 7"/>
            <p:cNvGrpSpPr/>
            <p:nvPr/>
          </p:nvGrpSpPr>
          <p:grpSpPr>
            <a:xfrm>
              <a:off x="4343400" y="4913319"/>
              <a:ext cx="2399651" cy="1030281"/>
              <a:chOff x="4747246" y="5034112"/>
              <a:chExt cx="1861839" cy="799373"/>
            </a:xfrm>
          </p:grpSpPr>
          <p:sp>
            <p:nvSpPr>
              <p:cNvPr id="7173" name="Line 5"/>
              <p:cNvSpPr>
                <a:spLocks noChangeShapeType="1"/>
              </p:cNvSpPr>
              <p:nvPr/>
            </p:nvSpPr>
            <p:spPr bwMode="auto">
              <a:xfrm>
                <a:off x="4787429" y="5616773"/>
                <a:ext cx="1821656" cy="0"/>
              </a:xfrm>
              <a:prstGeom prst="line">
                <a:avLst/>
              </a:prstGeom>
              <a:noFill/>
              <a:ln w="28575" cap="flat">
                <a:solidFill>
                  <a:srgbClr val="4D4D4D"/>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7174" name="Line 6"/>
              <p:cNvSpPr>
                <a:spLocks noChangeShapeType="1"/>
              </p:cNvSpPr>
              <p:nvPr/>
            </p:nvSpPr>
            <p:spPr bwMode="auto">
              <a:xfrm rot="10800000" flipH="1">
                <a:off x="5644679" y="5080992"/>
                <a:ext cx="0" cy="696516"/>
              </a:xfrm>
              <a:prstGeom prst="line">
                <a:avLst/>
              </a:prstGeom>
              <a:noFill/>
              <a:ln w="28575" cap="flat">
                <a:solidFill>
                  <a:srgbClr val="4D4D4D"/>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7175" name="Line 7"/>
              <p:cNvSpPr>
                <a:spLocks noChangeShapeType="1"/>
              </p:cNvSpPr>
              <p:nvPr/>
            </p:nvSpPr>
            <p:spPr bwMode="auto">
              <a:xfrm>
                <a:off x="5591101" y="5241727"/>
                <a:ext cx="107156" cy="0"/>
              </a:xfrm>
              <a:prstGeom prst="line">
                <a:avLst/>
              </a:prstGeom>
              <a:noFill/>
              <a:ln w="28575"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7176" name="Line 8"/>
              <p:cNvSpPr>
                <a:spLocks noChangeShapeType="1"/>
              </p:cNvSpPr>
              <p:nvPr/>
            </p:nvSpPr>
            <p:spPr bwMode="auto">
              <a:xfrm>
                <a:off x="6448351" y="5563195"/>
                <a:ext cx="0" cy="107156"/>
              </a:xfrm>
              <a:prstGeom prst="line">
                <a:avLst/>
              </a:prstGeom>
              <a:noFill/>
              <a:ln w="28575"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7177" name="Line 9"/>
              <p:cNvSpPr>
                <a:spLocks noChangeShapeType="1"/>
              </p:cNvSpPr>
              <p:nvPr/>
            </p:nvSpPr>
            <p:spPr bwMode="auto">
              <a:xfrm>
                <a:off x="4841007" y="5563195"/>
                <a:ext cx="0" cy="107156"/>
              </a:xfrm>
              <a:prstGeom prst="line">
                <a:avLst/>
              </a:prstGeom>
              <a:noFill/>
              <a:ln w="28575"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7178" name="Rectangle 10"/>
              <p:cNvSpPr>
                <a:spLocks/>
              </p:cNvSpPr>
              <p:nvPr/>
            </p:nvSpPr>
            <p:spPr bwMode="auto">
              <a:xfrm>
                <a:off x="6406468" y="5642447"/>
                <a:ext cx="67162" cy="1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wrap="none" lIns="0" tIns="0" rIns="0" bIns="0">
                <a:spAutoFit/>
              </a:bodyPr>
              <a:lstStyle/>
              <a:p>
                <a:r>
                  <a:rPr lang="en-US" sz="1600" dirty="0">
                    <a:solidFill>
                      <a:srgbClr val="4D4D4D"/>
                    </a:solidFill>
                    <a:latin typeface="Calibri Italic" charset="0"/>
                    <a:cs typeface="Calibri Italic" charset="0"/>
                    <a:sym typeface="Calibri Italic" charset="0"/>
                  </a:rPr>
                  <a:t>L</a:t>
                </a:r>
              </a:p>
            </p:txBody>
          </p:sp>
          <p:sp>
            <p:nvSpPr>
              <p:cNvPr id="7179" name="Rectangle 11"/>
              <p:cNvSpPr>
                <a:spLocks/>
              </p:cNvSpPr>
              <p:nvPr/>
            </p:nvSpPr>
            <p:spPr bwMode="auto">
              <a:xfrm>
                <a:off x="4747246" y="5634633"/>
                <a:ext cx="115668" cy="1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wrap="none" lIns="0" tIns="0" rIns="0" bIns="0">
                <a:spAutoFit/>
              </a:bodyPr>
              <a:lstStyle/>
              <a:p>
                <a:r>
                  <a:rPr lang="en-US" sz="1600">
                    <a:solidFill>
                      <a:srgbClr val="4D4D4D"/>
                    </a:solidFill>
                    <a:latin typeface="Calibri Italic" charset="0"/>
                    <a:cs typeface="Calibri Italic" charset="0"/>
                    <a:sym typeface="Calibri Italic" charset="0"/>
                  </a:rPr>
                  <a:t>-L</a:t>
                </a:r>
              </a:p>
            </p:txBody>
          </p:sp>
          <p:sp>
            <p:nvSpPr>
              <p:cNvPr id="7181" name="Freeform 13"/>
              <p:cNvSpPr>
                <a:spLocks/>
              </p:cNvSpPr>
              <p:nvPr/>
            </p:nvSpPr>
            <p:spPr bwMode="auto">
              <a:xfrm>
                <a:off x="4841007" y="5240611"/>
                <a:ext cx="1607344" cy="376163"/>
              </a:xfrm>
              <a:custGeom>
                <a:avLst/>
                <a:gdLst>
                  <a:gd name="T0" fmla="*/ 0 w 21600"/>
                  <a:gd name="T1" fmla="+- 0 21600 64"/>
                  <a:gd name="T2" fmla="*/ 21600 h 21536"/>
                  <a:gd name="T3" fmla="*/ 6120 w 21600"/>
                  <a:gd name="T4" fmla="+- 0 12883 64"/>
                  <a:gd name="T5" fmla="*/ 12883 h 21536"/>
                  <a:gd name="T6" fmla="*/ 10800 w 21600"/>
                  <a:gd name="T7" fmla="+- 0 64 64"/>
                  <a:gd name="T8" fmla="*/ 64 h 21536"/>
                  <a:gd name="T9" fmla="*/ 15240 w 21600"/>
                  <a:gd name="T10" fmla="+- 0 13396 64"/>
                  <a:gd name="T11" fmla="*/ 13396 h 21536"/>
                  <a:gd name="T12" fmla="*/ 21600 w 21600"/>
                  <a:gd name="T13" fmla="+- 0 21600 64"/>
                  <a:gd name="T14" fmla="*/ 21600 h 21536"/>
                </a:gdLst>
                <a:ahLst/>
                <a:cxnLst>
                  <a:cxn ang="0">
                    <a:pos x="T0" y="T2"/>
                  </a:cxn>
                  <a:cxn ang="0">
                    <a:pos x="T3" y="T5"/>
                  </a:cxn>
                  <a:cxn ang="0">
                    <a:pos x="T6" y="T8"/>
                  </a:cxn>
                  <a:cxn ang="0">
                    <a:pos x="T9" y="T11"/>
                  </a:cxn>
                  <a:cxn ang="0">
                    <a:pos x="T12" y="T14"/>
                  </a:cxn>
                </a:cxnLst>
                <a:rect l="0" t="0" r="r" b="b"/>
                <a:pathLst>
                  <a:path w="21600" h="21536">
                    <a:moveTo>
                      <a:pt x="0" y="21536"/>
                    </a:moveTo>
                    <a:cubicBezTo>
                      <a:pt x="1020" y="20062"/>
                      <a:pt x="4320" y="16408"/>
                      <a:pt x="6120" y="12819"/>
                    </a:cubicBezTo>
                    <a:cubicBezTo>
                      <a:pt x="7920" y="9230"/>
                      <a:pt x="9285" y="-64"/>
                      <a:pt x="10800" y="0"/>
                    </a:cubicBezTo>
                    <a:cubicBezTo>
                      <a:pt x="12315" y="64"/>
                      <a:pt x="13440" y="9743"/>
                      <a:pt x="15240" y="13332"/>
                    </a:cubicBezTo>
                    <a:cubicBezTo>
                      <a:pt x="17040" y="16921"/>
                      <a:pt x="20280" y="19805"/>
                      <a:pt x="21600" y="21536"/>
                    </a:cubicBezTo>
                  </a:path>
                </a:pathLst>
              </a:custGeom>
              <a:noFill/>
              <a:ln w="12700"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7182" name="Rectangle 14"/>
              <p:cNvSpPr>
                <a:spLocks/>
              </p:cNvSpPr>
              <p:nvPr/>
            </p:nvSpPr>
            <p:spPr bwMode="auto">
              <a:xfrm>
                <a:off x="4884539" y="5034112"/>
                <a:ext cx="401578" cy="38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wrap="none" lIns="0" tIns="0" rIns="0" bIns="0">
                <a:spAutoFit/>
              </a:bodyPr>
              <a:lstStyle/>
              <a:p>
                <a:r>
                  <a:rPr lang="en-US" sz="1600" dirty="0">
                    <a:solidFill>
                      <a:srgbClr val="4D4D4D"/>
                    </a:solidFill>
                    <a:latin typeface="Calibri" pitchFamily="34" charset="0"/>
                    <a:cs typeface="Calibri" pitchFamily="34" charset="0"/>
                    <a:sym typeface="Calibri" pitchFamily="34" charset="0"/>
                  </a:rPr>
                  <a:t>kernel</a:t>
                </a:r>
                <a:endParaRPr lang="en-US" sz="1600" dirty="0">
                  <a:latin typeface="Calibri" pitchFamily="34" charset="0"/>
                  <a:cs typeface="Calibri" pitchFamily="34" charset="0"/>
                  <a:sym typeface="Calibri" pitchFamily="34" charset="0"/>
                </a:endParaRPr>
              </a:p>
              <a:p>
                <a:r>
                  <a:rPr lang="en-US" sz="1600" dirty="0">
                    <a:solidFill>
                      <a:srgbClr val="4D4D4D"/>
                    </a:solidFill>
                    <a:latin typeface="Calibri Italic" charset="0"/>
                    <a:cs typeface="Calibri Italic" charset="0"/>
                    <a:sym typeface="Calibri Italic" charset="0"/>
                  </a:rPr>
                  <a:t>k(t)</a:t>
                </a:r>
              </a:p>
            </p:txBody>
          </p:sp>
        </p:grpSp>
        <p:pic>
          <p:nvPicPr>
            <p:cNvPr id="718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5591" y="5173963"/>
              <a:ext cx="1291456"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31626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p:txBody>
          <a:bodyPr/>
          <a:lstStyle/>
          <a:p>
            <a:r>
              <a:rPr lang="en-US" dirty="0" smtClean="0"/>
              <a:t>Line Integral Convolution</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610" y="914400"/>
            <a:ext cx="2134195" cy="139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91" y="914400"/>
            <a:ext cx="2134195" cy="139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800600"/>
            <a:ext cx="2114104" cy="138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7" name="Rectangle 5"/>
          <p:cNvSpPr>
            <a:spLocks/>
          </p:cNvSpPr>
          <p:nvPr/>
        </p:nvSpPr>
        <p:spPr bwMode="auto">
          <a:xfrm>
            <a:off x="1296318" y="3657600"/>
            <a:ext cx="12182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i="1" dirty="0">
                <a:solidFill>
                  <a:schemeClr val="tx1"/>
                </a:solidFill>
                <a:ea typeface="Gill Sans" charset="0"/>
                <a:cs typeface="Gill Sans" charset="0"/>
              </a:rPr>
              <a:t>Convolution</a:t>
            </a:r>
          </a:p>
        </p:txBody>
      </p:sp>
      <p:sp>
        <p:nvSpPr>
          <p:cNvPr id="8198" name="Line 6"/>
          <p:cNvSpPr>
            <a:spLocks noChangeShapeType="1"/>
          </p:cNvSpPr>
          <p:nvPr/>
        </p:nvSpPr>
        <p:spPr bwMode="auto">
          <a:xfrm>
            <a:off x="3089673" y="2080617"/>
            <a:ext cx="793822" cy="738783"/>
          </a:xfrm>
          <a:prstGeom prst="line">
            <a:avLst/>
          </a:prstGeom>
          <a:noFill/>
          <a:ln w="381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199" name="Line 7"/>
          <p:cNvSpPr>
            <a:spLocks noChangeShapeType="1"/>
          </p:cNvSpPr>
          <p:nvPr/>
        </p:nvSpPr>
        <p:spPr bwMode="auto">
          <a:xfrm flipH="1">
            <a:off x="5257799" y="2009181"/>
            <a:ext cx="653652" cy="810220"/>
          </a:xfrm>
          <a:prstGeom prst="line">
            <a:avLst/>
          </a:prstGeom>
          <a:noFill/>
          <a:ln w="381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200" name="Line 8"/>
          <p:cNvSpPr>
            <a:spLocks noChangeShapeType="1"/>
          </p:cNvSpPr>
          <p:nvPr/>
        </p:nvSpPr>
        <p:spPr bwMode="auto">
          <a:xfrm>
            <a:off x="4607740" y="4231481"/>
            <a:ext cx="0" cy="416719"/>
          </a:xfrm>
          <a:prstGeom prst="line">
            <a:avLst/>
          </a:prstGeom>
          <a:noFill/>
          <a:ln w="381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201" name="Rectangle 9"/>
          <p:cNvSpPr>
            <a:spLocks/>
          </p:cNvSpPr>
          <p:nvPr/>
        </p:nvSpPr>
        <p:spPr bwMode="auto">
          <a:xfrm>
            <a:off x="1342231" y="2414291"/>
            <a:ext cx="128240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dirty="0" smtClean="0">
                <a:solidFill>
                  <a:schemeClr val="tx1"/>
                </a:solidFill>
                <a:ea typeface="Gill Sans" charset="0"/>
                <a:cs typeface="Gill Sans" charset="0"/>
              </a:rPr>
              <a:t>Input texture</a:t>
            </a:r>
          </a:p>
          <a:p>
            <a:pPr algn="ctr"/>
            <a:r>
              <a:rPr lang="en-US" dirty="0" smtClean="0">
                <a:ea typeface="Gill Sans" charset="0"/>
                <a:cs typeface="Gill Sans" charset="0"/>
              </a:rPr>
              <a:t>(noise)</a:t>
            </a:r>
            <a:endParaRPr lang="en-US" dirty="0">
              <a:solidFill>
                <a:schemeClr val="tx1"/>
              </a:solidFill>
              <a:ea typeface="Gill Sans" charset="0"/>
              <a:cs typeface="Gill Sans" charset="0"/>
            </a:endParaRPr>
          </a:p>
        </p:txBody>
      </p:sp>
      <p:sp>
        <p:nvSpPr>
          <p:cNvPr id="8202" name="Rectangle 10"/>
          <p:cNvSpPr>
            <a:spLocks/>
          </p:cNvSpPr>
          <p:nvPr/>
        </p:nvSpPr>
        <p:spPr bwMode="auto">
          <a:xfrm>
            <a:off x="6515006" y="2414291"/>
            <a:ext cx="1141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Gill Sans" charset="0"/>
                <a:cs typeface="Gill Sans" charset="0"/>
              </a:rPr>
              <a:t>Vector field</a:t>
            </a:r>
          </a:p>
        </p:txBody>
      </p:sp>
      <p:sp>
        <p:nvSpPr>
          <p:cNvPr id="8203" name="Rectangle 11"/>
          <p:cNvSpPr>
            <a:spLocks/>
          </p:cNvSpPr>
          <p:nvPr/>
        </p:nvSpPr>
        <p:spPr bwMode="auto">
          <a:xfrm>
            <a:off x="5893966" y="5341650"/>
            <a:ext cx="11926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Gill Sans" charset="0"/>
                <a:cs typeface="Gill Sans" charset="0"/>
              </a:rPr>
              <a:t>Final image</a:t>
            </a:r>
          </a:p>
        </p:txBody>
      </p:sp>
      <p:grpSp>
        <p:nvGrpSpPr>
          <p:cNvPr id="27" name="Group 26"/>
          <p:cNvGrpSpPr/>
          <p:nvPr/>
        </p:nvGrpSpPr>
        <p:grpSpPr>
          <a:xfrm>
            <a:off x="3447753" y="3124200"/>
            <a:ext cx="3943647" cy="1030281"/>
            <a:chOff x="4343400" y="4913319"/>
            <a:chExt cx="3943647" cy="1030281"/>
          </a:xfrm>
        </p:grpSpPr>
        <p:grpSp>
          <p:nvGrpSpPr>
            <p:cNvPr id="28" name="Group 27"/>
            <p:cNvGrpSpPr/>
            <p:nvPr/>
          </p:nvGrpSpPr>
          <p:grpSpPr>
            <a:xfrm>
              <a:off x="4343400" y="4913319"/>
              <a:ext cx="2399651" cy="1030281"/>
              <a:chOff x="4747246" y="5034112"/>
              <a:chExt cx="1861839" cy="799373"/>
            </a:xfrm>
          </p:grpSpPr>
          <p:sp>
            <p:nvSpPr>
              <p:cNvPr id="30" name="Line 5"/>
              <p:cNvSpPr>
                <a:spLocks noChangeShapeType="1"/>
              </p:cNvSpPr>
              <p:nvPr/>
            </p:nvSpPr>
            <p:spPr bwMode="auto">
              <a:xfrm>
                <a:off x="4787429" y="5616773"/>
                <a:ext cx="1821656" cy="0"/>
              </a:xfrm>
              <a:prstGeom prst="line">
                <a:avLst/>
              </a:prstGeom>
              <a:noFill/>
              <a:ln w="28575" cap="flat">
                <a:solidFill>
                  <a:srgbClr val="4D4D4D"/>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31" name="Line 6"/>
              <p:cNvSpPr>
                <a:spLocks noChangeShapeType="1"/>
              </p:cNvSpPr>
              <p:nvPr/>
            </p:nvSpPr>
            <p:spPr bwMode="auto">
              <a:xfrm rot="10800000" flipH="1">
                <a:off x="5644679" y="5080992"/>
                <a:ext cx="0" cy="696516"/>
              </a:xfrm>
              <a:prstGeom prst="line">
                <a:avLst/>
              </a:prstGeom>
              <a:noFill/>
              <a:ln w="28575" cap="flat">
                <a:solidFill>
                  <a:srgbClr val="4D4D4D"/>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32" name="Line 7"/>
              <p:cNvSpPr>
                <a:spLocks noChangeShapeType="1"/>
              </p:cNvSpPr>
              <p:nvPr/>
            </p:nvSpPr>
            <p:spPr bwMode="auto">
              <a:xfrm>
                <a:off x="5591101" y="5241727"/>
                <a:ext cx="107156" cy="0"/>
              </a:xfrm>
              <a:prstGeom prst="line">
                <a:avLst/>
              </a:prstGeom>
              <a:noFill/>
              <a:ln w="28575"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33" name="Line 8"/>
              <p:cNvSpPr>
                <a:spLocks noChangeShapeType="1"/>
              </p:cNvSpPr>
              <p:nvPr/>
            </p:nvSpPr>
            <p:spPr bwMode="auto">
              <a:xfrm>
                <a:off x="6448351" y="5563195"/>
                <a:ext cx="0" cy="107156"/>
              </a:xfrm>
              <a:prstGeom prst="line">
                <a:avLst/>
              </a:prstGeom>
              <a:noFill/>
              <a:ln w="28575"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34" name="Line 9"/>
              <p:cNvSpPr>
                <a:spLocks noChangeShapeType="1"/>
              </p:cNvSpPr>
              <p:nvPr/>
            </p:nvSpPr>
            <p:spPr bwMode="auto">
              <a:xfrm>
                <a:off x="4841007" y="5563195"/>
                <a:ext cx="0" cy="107156"/>
              </a:xfrm>
              <a:prstGeom prst="line">
                <a:avLst/>
              </a:prstGeom>
              <a:noFill/>
              <a:ln w="28575"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35" name="Rectangle 10"/>
              <p:cNvSpPr>
                <a:spLocks/>
              </p:cNvSpPr>
              <p:nvPr/>
            </p:nvSpPr>
            <p:spPr bwMode="auto">
              <a:xfrm>
                <a:off x="6406468" y="5642447"/>
                <a:ext cx="67162" cy="1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wrap="none" lIns="0" tIns="0" rIns="0" bIns="0">
                <a:spAutoFit/>
              </a:bodyPr>
              <a:lstStyle/>
              <a:p>
                <a:r>
                  <a:rPr lang="en-US" sz="1600" dirty="0">
                    <a:solidFill>
                      <a:srgbClr val="4D4D4D"/>
                    </a:solidFill>
                    <a:latin typeface="Calibri Italic" charset="0"/>
                    <a:cs typeface="Calibri Italic" charset="0"/>
                    <a:sym typeface="Calibri Italic" charset="0"/>
                  </a:rPr>
                  <a:t>L</a:t>
                </a:r>
              </a:p>
            </p:txBody>
          </p:sp>
          <p:sp>
            <p:nvSpPr>
              <p:cNvPr id="36" name="Rectangle 11"/>
              <p:cNvSpPr>
                <a:spLocks/>
              </p:cNvSpPr>
              <p:nvPr/>
            </p:nvSpPr>
            <p:spPr bwMode="auto">
              <a:xfrm>
                <a:off x="4747246" y="5634633"/>
                <a:ext cx="115668" cy="1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wrap="none" lIns="0" tIns="0" rIns="0" bIns="0">
                <a:spAutoFit/>
              </a:bodyPr>
              <a:lstStyle/>
              <a:p>
                <a:r>
                  <a:rPr lang="en-US" sz="1600">
                    <a:solidFill>
                      <a:srgbClr val="4D4D4D"/>
                    </a:solidFill>
                    <a:latin typeface="Calibri Italic" charset="0"/>
                    <a:cs typeface="Calibri Italic" charset="0"/>
                    <a:sym typeface="Calibri Italic" charset="0"/>
                  </a:rPr>
                  <a:t>-L</a:t>
                </a:r>
              </a:p>
            </p:txBody>
          </p:sp>
          <p:sp>
            <p:nvSpPr>
              <p:cNvPr id="38" name="Freeform 13"/>
              <p:cNvSpPr>
                <a:spLocks/>
              </p:cNvSpPr>
              <p:nvPr/>
            </p:nvSpPr>
            <p:spPr bwMode="auto">
              <a:xfrm>
                <a:off x="4841007" y="5240611"/>
                <a:ext cx="1607344" cy="376163"/>
              </a:xfrm>
              <a:custGeom>
                <a:avLst/>
                <a:gdLst>
                  <a:gd name="T0" fmla="*/ 0 w 21600"/>
                  <a:gd name="T1" fmla="+- 0 21600 64"/>
                  <a:gd name="T2" fmla="*/ 21600 h 21536"/>
                  <a:gd name="T3" fmla="*/ 6120 w 21600"/>
                  <a:gd name="T4" fmla="+- 0 12883 64"/>
                  <a:gd name="T5" fmla="*/ 12883 h 21536"/>
                  <a:gd name="T6" fmla="*/ 10800 w 21600"/>
                  <a:gd name="T7" fmla="+- 0 64 64"/>
                  <a:gd name="T8" fmla="*/ 64 h 21536"/>
                  <a:gd name="T9" fmla="*/ 15240 w 21600"/>
                  <a:gd name="T10" fmla="+- 0 13396 64"/>
                  <a:gd name="T11" fmla="*/ 13396 h 21536"/>
                  <a:gd name="T12" fmla="*/ 21600 w 21600"/>
                  <a:gd name="T13" fmla="+- 0 21600 64"/>
                  <a:gd name="T14" fmla="*/ 21600 h 21536"/>
                </a:gdLst>
                <a:ahLst/>
                <a:cxnLst>
                  <a:cxn ang="0">
                    <a:pos x="T0" y="T2"/>
                  </a:cxn>
                  <a:cxn ang="0">
                    <a:pos x="T3" y="T5"/>
                  </a:cxn>
                  <a:cxn ang="0">
                    <a:pos x="T6" y="T8"/>
                  </a:cxn>
                  <a:cxn ang="0">
                    <a:pos x="T9" y="T11"/>
                  </a:cxn>
                  <a:cxn ang="0">
                    <a:pos x="T12" y="T14"/>
                  </a:cxn>
                </a:cxnLst>
                <a:rect l="0" t="0" r="r" b="b"/>
                <a:pathLst>
                  <a:path w="21600" h="21536">
                    <a:moveTo>
                      <a:pt x="0" y="21536"/>
                    </a:moveTo>
                    <a:cubicBezTo>
                      <a:pt x="1020" y="20062"/>
                      <a:pt x="4320" y="16408"/>
                      <a:pt x="6120" y="12819"/>
                    </a:cubicBezTo>
                    <a:cubicBezTo>
                      <a:pt x="7920" y="9230"/>
                      <a:pt x="9285" y="-64"/>
                      <a:pt x="10800" y="0"/>
                    </a:cubicBezTo>
                    <a:cubicBezTo>
                      <a:pt x="12315" y="64"/>
                      <a:pt x="13440" y="9743"/>
                      <a:pt x="15240" y="13332"/>
                    </a:cubicBezTo>
                    <a:cubicBezTo>
                      <a:pt x="17040" y="16921"/>
                      <a:pt x="20280" y="19805"/>
                      <a:pt x="21600" y="21536"/>
                    </a:cubicBezTo>
                  </a:path>
                </a:pathLst>
              </a:custGeom>
              <a:noFill/>
              <a:ln w="12700"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39" name="Rectangle 14"/>
              <p:cNvSpPr>
                <a:spLocks/>
              </p:cNvSpPr>
              <p:nvPr/>
            </p:nvSpPr>
            <p:spPr bwMode="auto">
              <a:xfrm>
                <a:off x="4884539" y="5034112"/>
                <a:ext cx="401578" cy="38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wrap="none" lIns="0" tIns="0" rIns="0" bIns="0">
                <a:spAutoFit/>
              </a:bodyPr>
              <a:lstStyle/>
              <a:p>
                <a:r>
                  <a:rPr lang="en-US" sz="1600" dirty="0">
                    <a:solidFill>
                      <a:srgbClr val="4D4D4D"/>
                    </a:solidFill>
                    <a:latin typeface="Calibri" pitchFamily="34" charset="0"/>
                    <a:cs typeface="Calibri" pitchFamily="34" charset="0"/>
                    <a:sym typeface="Calibri" pitchFamily="34" charset="0"/>
                  </a:rPr>
                  <a:t>kernel</a:t>
                </a:r>
                <a:endParaRPr lang="en-US" sz="1600" dirty="0">
                  <a:latin typeface="Calibri" pitchFamily="34" charset="0"/>
                  <a:cs typeface="Calibri" pitchFamily="34" charset="0"/>
                  <a:sym typeface="Calibri" pitchFamily="34" charset="0"/>
                </a:endParaRPr>
              </a:p>
              <a:p>
                <a:r>
                  <a:rPr lang="en-US" sz="1600" dirty="0">
                    <a:solidFill>
                      <a:srgbClr val="4D4D4D"/>
                    </a:solidFill>
                    <a:latin typeface="Calibri Italic" charset="0"/>
                    <a:cs typeface="Calibri Italic" charset="0"/>
                    <a:sym typeface="Calibri Italic" charset="0"/>
                  </a:rPr>
                  <a:t>k(t)</a:t>
                </a:r>
              </a:p>
            </p:txBody>
          </p:sp>
        </p:grpSp>
        <p:pic>
          <p:nvPicPr>
            <p:cNvPr id="2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5591" y="5173963"/>
              <a:ext cx="1291456"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857707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a:t>
            </a:r>
          </a:p>
          <a:p>
            <a:r>
              <a:rPr lang="en-US" dirty="0" err="1" smtClean="0"/>
              <a:t>Rasterization</a:t>
            </a:r>
            <a:r>
              <a:rPr lang="en-US" dirty="0" smtClean="0"/>
              <a:t> of the stream line</a:t>
            </a:r>
          </a:p>
          <a:p>
            <a:r>
              <a:rPr lang="en-US" dirty="0" smtClean="0"/>
              <a:t>Type of kernel</a:t>
            </a:r>
          </a:p>
          <a:p>
            <a:r>
              <a:rPr lang="en-US" dirty="0" smtClean="0"/>
              <a:t>Length of kernel</a:t>
            </a:r>
          </a:p>
          <a:p>
            <a:r>
              <a:rPr lang="en-US" dirty="0" smtClean="0"/>
              <a:t>Contrast</a:t>
            </a:r>
          </a:p>
          <a:p>
            <a:r>
              <a:rPr lang="en-US" dirty="0" smtClean="0"/>
              <a:t>Performance</a:t>
            </a:r>
            <a:endParaRPr lang="en-US" dirty="0"/>
          </a:p>
          <a:p>
            <a:r>
              <a:rPr lang="en-US" dirty="0" smtClean="0"/>
              <a:t>Reproducibility</a:t>
            </a:r>
          </a:p>
        </p:txBody>
      </p:sp>
    </p:spTree>
    <p:extLst>
      <p:ext uri="{BB962C8B-B14F-4D97-AF65-F5344CB8AC3E}">
        <p14:creationId xmlns:p14="http://schemas.microsoft.com/office/powerpoint/2010/main" val="420344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54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886200"/>
            <a:ext cx="6248400" cy="21415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5468" name="Rectangle 12"/>
          <p:cNvSpPr>
            <a:spLocks noGrp="1" noChangeArrowheads="1"/>
          </p:cNvSpPr>
          <p:nvPr>
            <p:ph type="title"/>
          </p:nvPr>
        </p:nvSpPr>
        <p:spPr/>
        <p:txBody>
          <a:bodyPr/>
          <a:lstStyle/>
          <a:p>
            <a:r>
              <a:rPr lang="de-DE"/>
              <a:t>Flow Visualization: Geometry-Based Methods</a:t>
            </a:r>
          </a:p>
        </p:txBody>
      </p:sp>
      <p:sp>
        <p:nvSpPr>
          <p:cNvPr id="915469" name="Rectangle 13"/>
          <p:cNvSpPr>
            <a:spLocks noGrp="1" noChangeArrowheads="1"/>
          </p:cNvSpPr>
          <p:nvPr>
            <p:ph idx="1"/>
          </p:nvPr>
        </p:nvSpPr>
        <p:spPr/>
        <p:txBody>
          <a:bodyPr/>
          <a:lstStyle/>
          <a:p>
            <a:r>
              <a:rPr lang="en-US" b="1"/>
              <a:t>Stream surfaces and stream objects:</a:t>
            </a:r>
            <a:endParaRPr lang="de-DE" b="1"/>
          </a:p>
          <a:p>
            <a:pPr lvl="1"/>
            <a:r>
              <a:rPr lang="en-US"/>
              <a:t>Combination of different particle sources leads to different views of the flow. </a:t>
            </a:r>
            <a:endParaRPr lang="de-DE"/>
          </a:p>
          <a:p>
            <a:pPr lvl="1"/>
            <a:r>
              <a:rPr lang="en-US" b="1"/>
              <a:t>Stream surfaces</a:t>
            </a:r>
            <a:r>
              <a:rPr lang="en-US"/>
              <a:t> </a:t>
            </a:r>
            <a:endParaRPr lang="de-DE"/>
          </a:p>
          <a:p>
            <a:pPr lvl="2"/>
            <a:r>
              <a:rPr lang="en-US"/>
              <a:t>Surfaces in the flow field which are tangent to the velocity field in each point. </a:t>
            </a:r>
            <a:endParaRPr lang="de-DE"/>
          </a:p>
          <a:p>
            <a:pPr lvl="1"/>
            <a:r>
              <a:rPr lang="en-US" b="1"/>
              <a:t>Stream objects</a:t>
            </a:r>
            <a:r>
              <a:rPr lang="en-US"/>
              <a:t> </a:t>
            </a:r>
            <a:endParaRPr lang="de-DE"/>
          </a:p>
          <a:p>
            <a:pPr lvl="2"/>
            <a:r>
              <a:rPr lang="en-US"/>
              <a:t>Solids defined by their surfaces; these surfaces are given by particle paths. </a:t>
            </a:r>
            <a:endParaRPr lang="de-DE"/>
          </a:p>
        </p:txBody>
      </p:sp>
    </p:spTree>
    <p:extLst>
      <p:ext uri="{BB962C8B-B14F-4D97-AF65-F5344CB8AC3E}">
        <p14:creationId xmlns:p14="http://schemas.microsoft.com/office/powerpoint/2010/main" val="780824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83851573"/>
              </p:ext>
            </p:extLst>
          </p:nvPr>
        </p:nvGraphicFramePr>
        <p:xfrm>
          <a:off x="1143000" y="1828800"/>
          <a:ext cx="6858000" cy="4394200"/>
        </p:xfrm>
        <a:graphic>
          <a:graphicData uri="http://schemas.openxmlformats.org/drawingml/2006/table">
            <a:tbl>
              <a:tblPr firstRow="1" bandRow="1">
                <a:tableStyleId>{5940675A-B579-460E-94D1-54222C63F5DA}</a:tableStyleId>
              </a:tblPr>
              <a:tblGrid>
                <a:gridCol w="428625"/>
                <a:gridCol w="428625"/>
                <a:gridCol w="428625"/>
                <a:gridCol w="428625"/>
                <a:gridCol w="428625"/>
                <a:gridCol w="428625"/>
                <a:gridCol w="428625"/>
                <a:gridCol w="428625"/>
                <a:gridCol w="428625"/>
                <a:gridCol w="428625"/>
                <a:gridCol w="428625"/>
                <a:gridCol w="428625"/>
                <a:gridCol w="428625"/>
                <a:gridCol w="428625"/>
                <a:gridCol w="428625"/>
                <a:gridCol w="428625"/>
              </a:tblGrid>
              <a:tr h="43942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a:t>
            </a:r>
            <a:r>
              <a:rPr lang="en-US" dirty="0" err="1" smtClean="0"/>
              <a:t>Rasterization</a:t>
            </a:r>
            <a:r>
              <a:rPr lang="en-US" dirty="0" smtClean="0"/>
              <a:t> of the stream line</a:t>
            </a:r>
          </a:p>
        </p:txBody>
      </p:sp>
      <p:sp>
        <p:nvSpPr>
          <p:cNvPr id="5" name="Freeform 4"/>
          <p:cNvSpPr/>
          <p:nvPr/>
        </p:nvSpPr>
        <p:spPr bwMode="auto">
          <a:xfrm>
            <a:off x="1066800" y="2209800"/>
            <a:ext cx="4754452" cy="2895600"/>
          </a:xfrm>
          <a:custGeom>
            <a:avLst/>
            <a:gdLst>
              <a:gd name="connsiteX0" fmla="*/ 0 w 2152482"/>
              <a:gd name="connsiteY0" fmla="*/ 1302818 h 1302818"/>
              <a:gd name="connsiteX1" fmla="*/ 687823 w 2152482"/>
              <a:gd name="connsiteY1" fmla="*/ 356049 h 1302818"/>
              <a:gd name="connsiteX2" fmla="*/ 1448474 w 2152482"/>
              <a:gd name="connsiteY2" fmla="*/ 671639 h 1302818"/>
              <a:gd name="connsiteX3" fmla="*/ 2152482 w 2152482"/>
              <a:gd name="connsiteY3" fmla="*/ 0 h 1302818"/>
            </a:gdLst>
            <a:ahLst/>
            <a:cxnLst>
              <a:cxn ang="0">
                <a:pos x="connsiteX0" y="connsiteY0"/>
              </a:cxn>
              <a:cxn ang="0">
                <a:pos x="connsiteX1" y="connsiteY1"/>
              </a:cxn>
              <a:cxn ang="0">
                <a:pos x="connsiteX2" y="connsiteY2"/>
              </a:cxn>
              <a:cxn ang="0">
                <a:pos x="connsiteX3" y="connsiteY3"/>
              </a:cxn>
            </a:cxnLst>
            <a:rect l="l" t="t" r="r" b="b"/>
            <a:pathLst>
              <a:path w="2152482" h="1302818">
                <a:moveTo>
                  <a:pt x="0" y="1302818"/>
                </a:moveTo>
                <a:cubicBezTo>
                  <a:pt x="223205" y="882031"/>
                  <a:pt x="446411" y="461245"/>
                  <a:pt x="687823" y="356049"/>
                </a:cubicBezTo>
                <a:cubicBezTo>
                  <a:pt x="929235" y="250853"/>
                  <a:pt x="1204364" y="730980"/>
                  <a:pt x="1448474" y="671639"/>
                </a:cubicBezTo>
                <a:cubicBezTo>
                  <a:pt x="1692584" y="612297"/>
                  <a:pt x="1922533" y="306148"/>
                  <a:pt x="2152482" y="0"/>
                </a:cubicBezTo>
              </a:path>
            </a:pathLst>
          </a:custGeom>
          <a:noFill/>
          <a:ln w="762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55" name="Oval 5154"/>
          <p:cNvSpPr/>
          <p:nvPr/>
        </p:nvSpPr>
        <p:spPr bwMode="auto">
          <a:xfrm>
            <a:off x="3384010" y="3252998"/>
            <a:ext cx="228600" cy="228600"/>
          </a:xfrm>
          <a:prstGeom prst="ellipse">
            <a:avLst/>
          </a:prstGeom>
          <a:solidFill>
            <a:schemeClr val="tx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292416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2883752"/>
              </p:ext>
            </p:extLst>
          </p:nvPr>
        </p:nvGraphicFramePr>
        <p:xfrm>
          <a:off x="1143000" y="1828800"/>
          <a:ext cx="6858000" cy="4394200"/>
        </p:xfrm>
        <a:graphic>
          <a:graphicData uri="http://schemas.openxmlformats.org/drawingml/2006/table">
            <a:tbl>
              <a:tblPr firstRow="1" bandRow="1">
                <a:tableStyleId>{5940675A-B579-460E-94D1-54222C63F5DA}</a:tableStyleId>
              </a:tblPr>
              <a:tblGrid>
                <a:gridCol w="428625"/>
                <a:gridCol w="428625"/>
                <a:gridCol w="428625"/>
                <a:gridCol w="428625"/>
                <a:gridCol w="428625"/>
                <a:gridCol w="428625"/>
                <a:gridCol w="428625"/>
                <a:gridCol w="428625"/>
                <a:gridCol w="428625"/>
                <a:gridCol w="428625"/>
                <a:gridCol w="428625"/>
                <a:gridCol w="428625"/>
                <a:gridCol w="428625"/>
                <a:gridCol w="428625"/>
                <a:gridCol w="428625"/>
                <a:gridCol w="428625"/>
              </a:tblGrid>
              <a:tr h="43942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r>
                        <a:rPr lang="en-US" dirty="0" smtClean="0"/>
                        <a:t>?</a:t>
                      </a:r>
                      <a:endParaRPr lang="en-US" dirty="0"/>
                    </a:p>
                  </a:txBody>
                  <a:tcPr/>
                </a:tc>
                <a:tc>
                  <a:txBody>
                    <a:bodyPr/>
                    <a:lstStyle/>
                    <a:p>
                      <a:endParaRPr lang="en-US" dirty="0"/>
                    </a:p>
                  </a:txBody>
                  <a:tcPr>
                    <a:solidFill>
                      <a:schemeClr val="bg1">
                        <a:lumMod val="75000"/>
                      </a:schemeClr>
                    </a:solidFill>
                  </a:tcPr>
                </a:tc>
                <a:tc>
                  <a:txBody>
                    <a:bodyPr/>
                    <a:lstStyle/>
                    <a:p>
                      <a:endParaRPr lang="en-US" dirty="0"/>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75000"/>
                      </a:schemeClr>
                    </a:solidFill>
                  </a:tcPr>
                </a:tc>
                <a:tc>
                  <a:txBody>
                    <a:bodyPr/>
                    <a:lstStyle/>
                    <a:p>
                      <a:r>
                        <a:rPr lang="en-US"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dirty="0"/>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dirty="0"/>
                    </a:p>
                  </a:txBody>
                  <a:tcPr>
                    <a:solidFill>
                      <a:schemeClr val="bg1">
                        <a:lumMod val="75000"/>
                      </a:schemeClr>
                    </a:solidFill>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endParaRPr lang="en-US" dirty="0"/>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dirty="0"/>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sz="1800" kern="1200" dirty="0">
                        <a:solidFill>
                          <a:schemeClr val="tx1"/>
                        </a:solidFill>
                        <a:latin typeface="+mn-lt"/>
                        <a:ea typeface="+mn-ea"/>
                        <a:cs typeface="+mn-cs"/>
                      </a:endParaRPr>
                    </a:p>
                  </a:txBody>
                  <a:tcPr>
                    <a:solidFill>
                      <a:schemeClr val="bg1">
                        <a:lumMod val="75000"/>
                      </a:schemeClr>
                    </a:solidFill>
                  </a:tcPr>
                </a:tc>
                <a:tc>
                  <a:txBody>
                    <a:bodyPr/>
                    <a:lstStyle/>
                    <a:p>
                      <a:endParaRPr lang="en-US" sz="1800" kern="1200" dirty="0">
                        <a:solidFill>
                          <a:schemeClr val="tx1"/>
                        </a:solidFill>
                        <a:latin typeface="+mn-lt"/>
                        <a:ea typeface="+mn-ea"/>
                        <a:cs typeface="+mn-cs"/>
                      </a:endParaRPr>
                    </a:p>
                  </a:txBody>
                  <a:tcPr>
                    <a:solidFill>
                      <a:schemeClr val="bg1">
                        <a:lumMod val="75000"/>
                      </a:schemeClr>
                    </a:solidFill>
                  </a:tcPr>
                </a:tc>
                <a:tc>
                  <a:txBody>
                    <a:bodyPr/>
                    <a:lstStyle/>
                    <a:p>
                      <a:r>
                        <a:rPr lang="en-US"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dirty="0"/>
                    </a:p>
                  </a:txBody>
                  <a:tcPr>
                    <a:solidFill>
                      <a:schemeClr val="bg1">
                        <a:lumMod val="75000"/>
                      </a:schemeClr>
                    </a:solidFill>
                  </a:tcPr>
                </a:tc>
                <a:tc>
                  <a:txBody>
                    <a:bodyPr/>
                    <a:lstStyle/>
                    <a:p>
                      <a:r>
                        <a:rPr lang="en-US"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dirty="0"/>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a:t>
            </a:r>
            <a:r>
              <a:rPr lang="en-US" dirty="0" err="1" smtClean="0"/>
              <a:t>Rasterization</a:t>
            </a:r>
            <a:r>
              <a:rPr lang="en-US" dirty="0" smtClean="0"/>
              <a:t> of the stream line</a:t>
            </a:r>
          </a:p>
          <a:p>
            <a:pPr lvl="1"/>
            <a:r>
              <a:rPr lang="en-US" dirty="0" smtClean="0"/>
              <a:t>How to do it?</a:t>
            </a:r>
          </a:p>
          <a:p>
            <a:pPr lvl="1"/>
            <a:r>
              <a:rPr lang="en-US" dirty="0" smtClean="0"/>
              <a:t>Consider aliasing?</a:t>
            </a:r>
          </a:p>
        </p:txBody>
      </p:sp>
      <p:sp>
        <p:nvSpPr>
          <p:cNvPr id="5" name="Freeform 4"/>
          <p:cNvSpPr/>
          <p:nvPr/>
        </p:nvSpPr>
        <p:spPr bwMode="auto">
          <a:xfrm>
            <a:off x="1066800" y="2209800"/>
            <a:ext cx="4754452" cy="2895600"/>
          </a:xfrm>
          <a:custGeom>
            <a:avLst/>
            <a:gdLst>
              <a:gd name="connsiteX0" fmla="*/ 0 w 2152482"/>
              <a:gd name="connsiteY0" fmla="*/ 1302818 h 1302818"/>
              <a:gd name="connsiteX1" fmla="*/ 687823 w 2152482"/>
              <a:gd name="connsiteY1" fmla="*/ 356049 h 1302818"/>
              <a:gd name="connsiteX2" fmla="*/ 1448474 w 2152482"/>
              <a:gd name="connsiteY2" fmla="*/ 671639 h 1302818"/>
              <a:gd name="connsiteX3" fmla="*/ 2152482 w 2152482"/>
              <a:gd name="connsiteY3" fmla="*/ 0 h 1302818"/>
            </a:gdLst>
            <a:ahLst/>
            <a:cxnLst>
              <a:cxn ang="0">
                <a:pos x="connsiteX0" y="connsiteY0"/>
              </a:cxn>
              <a:cxn ang="0">
                <a:pos x="connsiteX1" y="connsiteY1"/>
              </a:cxn>
              <a:cxn ang="0">
                <a:pos x="connsiteX2" y="connsiteY2"/>
              </a:cxn>
              <a:cxn ang="0">
                <a:pos x="connsiteX3" y="connsiteY3"/>
              </a:cxn>
            </a:cxnLst>
            <a:rect l="l" t="t" r="r" b="b"/>
            <a:pathLst>
              <a:path w="2152482" h="1302818">
                <a:moveTo>
                  <a:pt x="0" y="1302818"/>
                </a:moveTo>
                <a:cubicBezTo>
                  <a:pt x="223205" y="882031"/>
                  <a:pt x="446411" y="461245"/>
                  <a:pt x="687823" y="356049"/>
                </a:cubicBezTo>
                <a:cubicBezTo>
                  <a:pt x="929235" y="250853"/>
                  <a:pt x="1204364" y="730980"/>
                  <a:pt x="1448474" y="671639"/>
                </a:cubicBezTo>
                <a:cubicBezTo>
                  <a:pt x="1692584" y="612297"/>
                  <a:pt x="1922533" y="306148"/>
                  <a:pt x="2152482" y="0"/>
                </a:cubicBezTo>
              </a:path>
            </a:pathLst>
          </a:custGeom>
          <a:noFill/>
          <a:ln w="762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55" name="Oval 5154"/>
          <p:cNvSpPr/>
          <p:nvPr/>
        </p:nvSpPr>
        <p:spPr bwMode="auto">
          <a:xfrm>
            <a:off x="3384010" y="3252998"/>
            <a:ext cx="228600" cy="228600"/>
          </a:xfrm>
          <a:prstGeom prst="ellipse">
            <a:avLst/>
          </a:prstGeom>
          <a:solidFill>
            <a:schemeClr val="tx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3513897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035644111"/>
              </p:ext>
            </p:extLst>
          </p:nvPr>
        </p:nvGraphicFramePr>
        <p:xfrm>
          <a:off x="1143000" y="1828800"/>
          <a:ext cx="6858000" cy="4394200"/>
        </p:xfrm>
        <a:graphic>
          <a:graphicData uri="http://schemas.openxmlformats.org/drawingml/2006/table">
            <a:tbl>
              <a:tblPr firstRow="1" bandRow="1">
                <a:tableStyleId>{5940675A-B579-460E-94D1-54222C63F5DA}</a:tableStyleId>
              </a:tblPr>
              <a:tblGrid>
                <a:gridCol w="428625"/>
                <a:gridCol w="428625"/>
                <a:gridCol w="428625"/>
                <a:gridCol w="428625"/>
                <a:gridCol w="428625"/>
                <a:gridCol w="428625"/>
                <a:gridCol w="428625"/>
                <a:gridCol w="428625"/>
                <a:gridCol w="428625"/>
                <a:gridCol w="428625"/>
                <a:gridCol w="428625"/>
                <a:gridCol w="428625"/>
                <a:gridCol w="428625"/>
                <a:gridCol w="428625"/>
                <a:gridCol w="428625"/>
                <a:gridCol w="428625"/>
              </a:tblGrid>
              <a:tr h="43942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a:t>
            </a:r>
            <a:r>
              <a:rPr lang="en-US" dirty="0" err="1" smtClean="0"/>
              <a:t>Rasterization</a:t>
            </a:r>
            <a:r>
              <a:rPr lang="en-US" dirty="0" smtClean="0"/>
              <a:t> of the stream line</a:t>
            </a:r>
          </a:p>
          <a:p>
            <a:pPr lvl="1"/>
            <a:r>
              <a:rPr lang="en-US" dirty="0" smtClean="0"/>
              <a:t>Easiest way: sample the arc-length-parameterized stream line equidistantly &amp; evaluate the random texture as a bilinear scalar field</a:t>
            </a:r>
          </a:p>
        </p:txBody>
      </p:sp>
      <p:sp>
        <p:nvSpPr>
          <p:cNvPr id="5" name="Freeform 4"/>
          <p:cNvSpPr/>
          <p:nvPr/>
        </p:nvSpPr>
        <p:spPr bwMode="auto">
          <a:xfrm>
            <a:off x="1066800" y="2209800"/>
            <a:ext cx="4754452" cy="2895600"/>
          </a:xfrm>
          <a:custGeom>
            <a:avLst/>
            <a:gdLst>
              <a:gd name="connsiteX0" fmla="*/ 0 w 2152482"/>
              <a:gd name="connsiteY0" fmla="*/ 1302818 h 1302818"/>
              <a:gd name="connsiteX1" fmla="*/ 687823 w 2152482"/>
              <a:gd name="connsiteY1" fmla="*/ 356049 h 1302818"/>
              <a:gd name="connsiteX2" fmla="*/ 1448474 w 2152482"/>
              <a:gd name="connsiteY2" fmla="*/ 671639 h 1302818"/>
              <a:gd name="connsiteX3" fmla="*/ 2152482 w 2152482"/>
              <a:gd name="connsiteY3" fmla="*/ 0 h 1302818"/>
            </a:gdLst>
            <a:ahLst/>
            <a:cxnLst>
              <a:cxn ang="0">
                <a:pos x="connsiteX0" y="connsiteY0"/>
              </a:cxn>
              <a:cxn ang="0">
                <a:pos x="connsiteX1" y="connsiteY1"/>
              </a:cxn>
              <a:cxn ang="0">
                <a:pos x="connsiteX2" y="connsiteY2"/>
              </a:cxn>
              <a:cxn ang="0">
                <a:pos x="connsiteX3" y="connsiteY3"/>
              </a:cxn>
            </a:cxnLst>
            <a:rect l="l" t="t" r="r" b="b"/>
            <a:pathLst>
              <a:path w="2152482" h="1302818">
                <a:moveTo>
                  <a:pt x="0" y="1302818"/>
                </a:moveTo>
                <a:cubicBezTo>
                  <a:pt x="223205" y="882031"/>
                  <a:pt x="446411" y="461245"/>
                  <a:pt x="687823" y="356049"/>
                </a:cubicBezTo>
                <a:cubicBezTo>
                  <a:pt x="929235" y="250853"/>
                  <a:pt x="1204364" y="730980"/>
                  <a:pt x="1448474" y="671639"/>
                </a:cubicBezTo>
                <a:cubicBezTo>
                  <a:pt x="1692584" y="612297"/>
                  <a:pt x="1922533" y="306148"/>
                  <a:pt x="2152482" y="0"/>
                </a:cubicBezTo>
              </a:path>
            </a:pathLst>
          </a:custGeom>
          <a:noFill/>
          <a:ln w="762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55" name="Oval 5154"/>
          <p:cNvSpPr/>
          <p:nvPr/>
        </p:nvSpPr>
        <p:spPr bwMode="auto">
          <a:xfrm>
            <a:off x="3384010" y="3252998"/>
            <a:ext cx="228600" cy="228600"/>
          </a:xfrm>
          <a:prstGeom prst="ellipse">
            <a:avLst/>
          </a:prstGeom>
          <a:solidFill>
            <a:schemeClr val="tx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Oval 7"/>
          <p:cNvSpPr>
            <a:spLocks noChangeAspect="1"/>
          </p:cNvSpPr>
          <p:nvPr/>
        </p:nvSpPr>
        <p:spPr bwMode="auto">
          <a:xfrm>
            <a:off x="3840480" y="3567684"/>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Oval 8"/>
          <p:cNvSpPr>
            <a:spLocks noChangeAspect="1"/>
          </p:cNvSpPr>
          <p:nvPr/>
        </p:nvSpPr>
        <p:spPr bwMode="auto">
          <a:xfrm>
            <a:off x="4312444" y="3596235"/>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Oval 9"/>
          <p:cNvSpPr>
            <a:spLocks noChangeAspect="1"/>
          </p:cNvSpPr>
          <p:nvPr/>
        </p:nvSpPr>
        <p:spPr bwMode="auto">
          <a:xfrm>
            <a:off x="4724400" y="3325067"/>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Oval 10"/>
          <p:cNvSpPr>
            <a:spLocks noChangeAspect="1"/>
          </p:cNvSpPr>
          <p:nvPr/>
        </p:nvSpPr>
        <p:spPr bwMode="auto">
          <a:xfrm>
            <a:off x="5074920" y="2971800"/>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Oval 11"/>
          <p:cNvSpPr>
            <a:spLocks noChangeAspect="1"/>
          </p:cNvSpPr>
          <p:nvPr/>
        </p:nvSpPr>
        <p:spPr bwMode="auto">
          <a:xfrm>
            <a:off x="5391912" y="2584704"/>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Oval 12"/>
          <p:cNvSpPr>
            <a:spLocks noChangeAspect="1"/>
          </p:cNvSpPr>
          <p:nvPr/>
        </p:nvSpPr>
        <p:spPr bwMode="auto">
          <a:xfrm>
            <a:off x="5705047" y="2188251"/>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Oval 13"/>
          <p:cNvSpPr>
            <a:spLocks noChangeAspect="1"/>
          </p:cNvSpPr>
          <p:nvPr/>
        </p:nvSpPr>
        <p:spPr bwMode="auto">
          <a:xfrm>
            <a:off x="1010543" y="4989195"/>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Oval 14"/>
          <p:cNvSpPr>
            <a:spLocks noChangeAspect="1"/>
          </p:cNvSpPr>
          <p:nvPr/>
        </p:nvSpPr>
        <p:spPr bwMode="auto">
          <a:xfrm>
            <a:off x="1307247" y="4381500"/>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Oval 15"/>
          <p:cNvSpPr>
            <a:spLocks noChangeAspect="1"/>
          </p:cNvSpPr>
          <p:nvPr/>
        </p:nvSpPr>
        <p:spPr bwMode="auto">
          <a:xfrm>
            <a:off x="1655862" y="3844290"/>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Oval 16"/>
          <p:cNvSpPr>
            <a:spLocks noChangeAspect="1"/>
          </p:cNvSpPr>
          <p:nvPr/>
        </p:nvSpPr>
        <p:spPr bwMode="auto">
          <a:xfrm>
            <a:off x="2052449" y="3289999"/>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Oval 17"/>
          <p:cNvSpPr>
            <a:spLocks noChangeAspect="1"/>
          </p:cNvSpPr>
          <p:nvPr/>
        </p:nvSpPr>
        <p:spPr bwMode="auto">
          <a:xfrm>
            <a:off x="2496938" y="2924704"/>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Oval 18"/>
          <p:cNvSpPr>
            <a:spLocks noChangeAspect="1"/>
          </p:cNvSpPr>
          <p:nvPr/>
        </p:nvSpPr>
        <p:spPr bwMode="auto">
          <a:xfrm>
            <a:off x="2979177" y="2980495"/>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extBox 5"/>
          <p:cNvSpPr txBox="1"/>
          <p:nvPr/>
        </p:nvSpPr>
        <p:spPr>
          <a:xfrm>
            <a:off x="3319150" y="4751754"/>
            <a:ext cx="4316973" cy="646331"/>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US" dirty="0" smtClean="0"/>
              <a:t>The step size of the integrator should be the min(width, height) of a pixel</a:t>
            </a:r>
            <a:endParaRPr lang="en-US" dirty="0"/>
          </a:p>
        </p:txBody>
      </p:sp>
    </p:spTree>
    <p:extLst>
      <p:ext uri="{BB962C8B-B14F-4D97-AF65-F5344CB8AC3E}">
        <p14:creationId xmlns:p14="http://schemas.microsoft.com/office/powerpoint/2010/main" val="40810475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Type of kernel</a:t>
            </a:r>
          </a:p>
          <a:p>
            <a:endParaRPr lang="en-US" dirty="0"/>
          </a:p>
          <a:p>
            <a:endParaRPr lang="en-US" dirty="0" smtClean="0"/>
          </a:p>
          <a:p>
            <a:r>
              <a:rPr lang="en-US" dirty="0" smtClean="0"/>
              <a:t>Gaussian kernel</a:t>
            </a:r>
          </a:p>
          <a:p>
            <a:r>
              <a:rPr lang="en-US" dirty="0" smtClean="0"/>
              <a:t>Triangle kernel</a:t>
            </a:r>
          </a:p>
          <a:p>
            <a:r>
              <a:rPr lang="en-US" dirty="0" smtClean="0"/>
              <a:t>Box kernel</a:t>
            </a:r>
          </a:p>
          <a:p>
            <a:pPr lvl="1"/>
            <a:r>
              <a:rPr lang="en-US" dirty="0" smtClean="0"/>
              <a:t>Result is the arithmetic mean of all collected pixel values.</a:t>
            </a:r>
          </a:p>
        </p:txBody>
      </p:sp>
      <p:grpSp>
        <p:nvGrpSpPr>
          <p:cNvPr id="4" name="Group 3"/>
          <p:cNvGrpSpPr/>
          <p:nvPr/>
        </p:nvGrpSpPr>
        <p:grpSpPr>
          <a:xfrm>
            <a:off x="2600177" y="1236324"/>
            <a:ext cx="3943647" cy="1030281"/>
            <a:chOff x="4343400" y="4913319"/>
            <a:chExt cx="3943647" cy="1030281"/>
          </a:xfrm>
        </p:grpSpPr>
        <p:grpSp>
          <p:nvGrpSpPr>
            <p:cNvPr id="5" name="Group 4"/>
            <p:cNvGrpSpPr/>
            <p:nvPr/>
          </p:nvGrpSpPr>
          <p:grpSpPr>
            <a:xfrm>
              <a:off x="4343400" y="4913319"/>
              <a:ext cx="2399651" cy="1030281"/>
              <a:chOff x="4747246" y="5034112"/>
              <a:chExt cx="1861839" cy="799373"/>
            </a:xfrm>
          </p:grpSpPr>
          <p:sp>
            <p:nvSpPr>
              <p:cNvPr id="7" name="Line 5"/>
              <p:cNvSpPr>
                <a:spLocks noChangeShapeType="1"/>
              </p:cNvSpPr>
              <p:nvPr/>
            </p:nvSpPr>
            <p:spPr bwMode="auto">
              <a:xfrm>
                <a:off x="4787429" y="5616773"/>
                <a:ext cx="1821656" cy="0"/>
              </a:xfrm>
              <a:prstGeom prst="line">
                <a:avLst/>
              </a:prstGeom>
              <a:noFill/>
              <a:ln w="28575" cap="flat">
                <a:solidFill>
                  <a:srgbClr val="4D4D4D"/>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8" name="Line 6"/>
              <p:cNvSpPr>
                <a:spLocks noChangeShapeType="1"/>
              </p:cNvSpPr>
              <p:nvPr/>
            </p:nvSpPr>
            <p:spPr bwMode="auto">
              <a:xfrm rot="10800000" flipH="1">
                <a:off x="5644679" y="5080992"/>
                <a:ext cx="0" cy="696516"/>
              </a:xfrm>
              <a:prstGeom prst="line">
                <a:avLst/>
              </a:prstGeom>
              <a:noFill/>
              <a:ln w="28575" cap="flat">
                <a:solidFill>
                  <a:srgbClr val="4D4D4D"/>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9" name="Line 7"/>
              <p:cNvSpPr>
                <a:spLocks noChangeShapeType="1"/>
              </p:cNvSpPr>
              <p:nvPr/>
            </p:nvSpPr>
            <p:spPr bwMode="auto">
              <a:xfrm>
                <a:off x="5591101" y="5241727"/>
                <a:ext cx="107156" cy="0"/>
              </a:xfrm>
              <a:prstGeom prst="line">
                <a:avLst/>
              </a:prstGeom>
              <a:noFill/>
              <a:ln w="28575"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0" name="Line 8"/>
              <p:cNvSpPr>
                <a:spLocks noChangeShapeType="1"/>
              </p:cNvSpPr>
              <p:nvPr/>
            </p:nvSpPr>
            <p:spPr bwMode="auto">
              <a:xfrm>
                <a:off x="6448351" y="5563195"/>
                <a:ext cx="0" cy="107156"/>
              </a:xfrm>
              <a:prstGeom prst="line">
                <a:avLst/>
              </a:prstGeom>
              <a:noFill/>
              <a:ln w="28575"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1" name="Line 9"/>
              <p:cNvSpPr>
                <a:spLocks noChangeShapeType="1"/>
              </p:cNvSpPr>
              <p:nvPr/>
            </p:nvSpPr>
            <p:spPr bwMode="auto">
              <a:xfrm>
                <a:off x="4841007" y="5563195"/>
                <a:ext cx="0" cy="107156"/>
              </a:xfrm>
              <a:prstGeom prst="line">
                <a:avLst/>
              </a:prstGeom>
              <a:noFill/>
              <a:ln w="28575"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2" name="Rectangle 10"/>
              <p:cNvSpPr>
                <a:spLocks/>
              </p:cNvSpPr>
              <p:nvPr/>
            </p:nvSpPr>
            <p:spPr bwMode="auto">
              <a:xfrm>
                <a:off x="6406468" y="5642447"/>
                <a:ext cx="67162" cy="1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wrap="none" lIns="0" tIns="0" rIns="0" bIns="0">
                <a:spAutoFit/>
              </a:bodyPr>
              <a:lstStyle/>
              <a:p>
                <a:r>
                  <a:rPr lang="en-US" sz="1600" dirty="0">
                    <a:solidFill>
                      <a:srgbClr val="4D4D4D"/>
                    </a:solidFill>
                    <a:latin typeface="Calibri Italic" charset="0"/>
                    <a:cs typeface="Calibri Italic" charset="0"/>
                    <a:sym typeface="Calibri Italic" charset="0"/>
                  </a:rPr>
                  <a:t>L</a:t>
                </a:r>
              </a:p>
            </p:txBody>
          </p:sp>
          <p:sp>
            <p:nvSpPr>
              <p:cNvPr id="13" name="Rectangle 11"/>
              <p:cNvSpPr>
                <a:spLocks/>
              </p:cNvSpPr>
              <p:nvPr/>
            </p:nvSpPr>
            <p:spPr bwMode="auto">
              <a:xfrm>
                <a:off x="4747246" y="5634633"/>
                <a:ext cx="115668" cy="1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wrap="none" lIns="0" tIns="0" rIns="0" bIns="0">
                <a:spAutoFit/>
              </a:bodyPr>
              <a:lstStyle/>
              <a:p>
                <a:r>
                  <a:rPr lang="en-US" sz="1600">
                    <a:solidFill>
                      <a:srgbClr val="4D4D4D"/>
                    </a:solidFill>
                    <a:latin typeface="Calibri Italic" charset="0"/>
                    <a:cs typeface="Calibri Italic" charset="0"/>
                    <a:sym typeface="Calibri Italic" charset="0"/>
                  </a:rPr>
                  <a:t>-L</a:t>
                </a:r>
              </a:p>
            </p:txBody>
          </p:sp>
          <p:sp>
            <p:nvSpPr>
              <p:cNvPr id="14" name="Freeform 13"/>
              <p:cNvSpPr>
                <a:spLocks/>
              </p:cNvSpPr>
              <p:nvPr/>
            </p:nvSpPr>
            <p:spPr bwMode="auto">
              <a:xfrm>
                <a:off x="4841007" y="5240611"/>
                <a:ext cx="1607344" cy="376163"/>
              </a:xfrm>
              <a:custGeom>
                <a:avLst/>
                <a:gdLst>
                  <a:gd name="T0" fmla="*/ 0 w 21600"/>
                  <a:gd name="T1" fmla="+- 0 21600 64"/>
                  <a:gd name="T2" fmla="*/ 21600 h 21536"/>
                  <a:gd name="T3" fmla="*/ 6120 w 21600"/>
                  <a:gd name="T4" fmla="+- 0 12883 64"/>
                  <a:gd name="T5" fmla="*/ 12883 h 21536"/>
                  <a:gd name="T6" fmla="*/ 10800 w 21600"/>
                  <a:gd name="T7" fmla="+- 0 64 64"/>
                  <a:gd name="T8" fmla="*/ 64 h 21536"/>
                  <a:gd name="T9" fmla="*/ 15240 w 21600"/>
                  <a:gd name="T10" fmla="+- 0 13396 64"/>
                  <a:gd name="T11" fmla="*/ 13396 h 21536"/>
                  <a:gd name="T12" fmla="*/ 21600 w 21600"/>
                  <a:gd name="T13" fmla="+- 0 21600 64"/>
                  <a:gd name="T14" fmla="*/ 21600 h 21536"/>
                </a:gdLst>
                <a:ahLst/>
                <a:cxnLst>
                  <a:cxn ang="0">
                    <a:pos x="T0" y="T2"/>
                  </a:cxn>
                  <a:cxn ang="0">
                    <a:pos x="T3" y="T5"/>
                  </a:cxn>
                  <a:cxn ang="0">
                    <a:pos x="T6" y="T8"/>
                  </a:cxn>
                  <a:cxn ang="0">
                    <a:pos x="T9" y="T11"/>
                  </a:cxn>
                  <a:cxn ang="0">
                    <a:pos x="T12" y="T14"/>
                  </a:cxn>
                </a:cxnLst>
                <a:rect l="0" t="0" r="r" b="b"/>
                <a:pathLst>
                  <a:path w="21600" h="21536">
                    <a:moveTo>
                      <a:pt x="0" y="21536"/>
                    </a:moveTo>
                    <a:cubicBezTo>
                      <a:pt x="1020" y="20062"/>
                      <a:pt x="4320" y="16408"/>
                      <a:pt x="6120" y="12819"/>
                    </a:cubicBezTo>
                    <a:cubicBezTo>
                      <a:pt x="7920" y="9230"/>
                      <a:pt x="9285" y="-64"/>
                      <a:pt x="10800" y="0"/>
                    </a:cubicBezTo>
                    <a:cubicBezTo>
                      <a:pt x="12315" y="64"/>
                      <a:pt x="13440" y="9743"/>
                      <a:pt x="15240" y="13332"/>
                    </a:cubicBezTo>
                    <a:cubicBezTo>
                      <a:pt x="17040" y="16921"/>
                      <a:pt x="20280" y="19805"/>
                      <a:pt x="21600" y="21536"/>
                    </a:cubicBezTo>
                  </a:path>
                </a:pathLst>
              </a:custGeom>
              <a:noFill/>
              <a:ln w="12700" cap="flat">
                <a:solidFill>
                  <a:srgbClr val="4D4D4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 name="Rectangle 14"/>
              <p:cNvSpPr>
                <a:spLocks/>
              </p:cNvSpPr>
              <p:nvPr/>
            </p:nvSpPr>
            <p:spPr bwMode="auto">
              <a:xfrm>
                <a:off x="4884539" y="5034112"/>
                <a:ext cx="401578" cy="38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wrap="none" lIns="0" tIns="0" rIns="0" bIns="0">
                <a:spAutoFit/>
              </a:bodyPr>
              <a:lstStyle/>
              <a:p>
                <a:r>
                  <a:rPr lang="en-US" sz="1600" dirty="0">
                    <a:solidFill>
                      <a:srgbClr val="4D4D4D"/>
                    </a:solidFill>
                    <a:latin typeface="Calibri" pitchFamily="34" charset="0"/>
                    <a:cs typeface="Calibri" pitchFamily="34" charset="0"/>
                    <a:sym typeface="Calibri" pitchFamily="34" charset="0"/>
                  </a:rPr>
                  <a:t>kernel</a:t>
                </a:r>
                <a:endParaRPr lang="en-US" sz="1600" dirty="0">
                  <a:latin typeface="Calibri" pitchFamily="34" charset="0"/>
                  <a:cs typeface="Calibri" pitchFamily="34" charset="0"/>
                  <a:sym typeface="Calibri" pitchFamily="34" charset="0"/>
                </a:endParaRPr>
              </a:p>
              <a:p>
                <a:r>
                  <a:rPr lang="en-US" sz="1600" dirty="0">
                    <a:solidFill>
                      <a:srgbClr val="4D4D4D"/>
                    </a:solidFill>
                    <a:latin typeface="Calibri Italic" charset="0"/>
                    <a:cs typeface="Calibri Italic" charset="0"/>
                    <a:sym typeface="Calibri Italic" charset="0"/>
                  </a:rPr>
                  <a:t>k(t)</a:t>
                </a:r>
              </a:p>
            </p:txBody>
          </p:sp>
        </p:grpSp>
        <p:pic>
          <p:nvPicPr>
            <p:cNvPr id="6"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591" y="5173963"/>
              <a:ext cx="1291456"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6731411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Length of kernel</a:t>
            </a:r>
          </a:p>
          <a:p>
            <a:endParaRPr lang="en-US" dirty="0" smtClean="0"/>
          </a:p>
          <a:p>
            <a:r>
              <a:rPr lang="en-US" dirty="0" smtClean="0"/>
              <a:t>Longer kernel leads to longer lines, and less contrast</a:t>
            </a:r>
          </a:p>
          <a:p>
            <a:r>
              <a:rPr lang="en-US" dirty="0" smtClean="0"/>
              <a:t>Smaller kernel leads to shorter lines, and more contrast</a:t>
            </a:r>
            <a:endParaRPr lang="en-US" dirty="0"/>
          </a:p>
        </p:txBody>
      </p:sp>
    </p:spTree>
    <p:extLst>
      <p:ext uri="{BB962C8B-B14F-4D97-AF65-F5344CB8AC3E}">
        <p14:creationId xmlns:p14="http://schemas.microsoft.com/office/powerpoint/2010/main" val="17023694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58" t="6950" r="1445" b="7126"/>
          <a:stretch/>
        </p:blipFill>
        <p:spPr bwMode="auto">
          <a:xfrm>
            <a:off x="685800" y="685800"/>
            <a:ext cx="8007743" cy="465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213046" y="5334000"/>
            <a:ext cx="2473754" cy="338554"/>
          </a:xfrm>
          <a:prstGeom prst="rect">
            <a:avLst/>
          </a:prstGeom>
          <a:noFill/>
        </p:spPr>
        <p:txBody>
          <a:bodyPr wrap="none" rtlCol="0">
            <a:spAutoFit/>
          </a:bodyPr>
          <a:lstStyle/>
          <a:p>
            <a:pPr algn="r"/>
            <a:r>
              <a:rPr lang="en-US" sz="1600" i="1" dirty="0" smtClean="0"/>
              <a:t>2D flow behind a cylinder</a:t>
            </a:r>
            <a:endParaRPr lang="en-US" sz="1600" i="1" dirty="0"/>
          </a:p>
        </p:txBody>
      </p:sp>
      <p:sp>
        <p:nvSpPr>
          <p:cNvPr id="4" name="TextBox 3"/>
          <p:cNvSpPr txBox="1"/>
          <p:nvPr/>
        </p:nvSpPr>
        <p:spPr>
          <a:xfrm>
            <a:off x="685800" y="5345383"/>
            <a:ext cx="5096267" cy="646331"/>
          </a:xfrm>
          <a:prstGeom prst="rect">
            <a:avLst/>
          </a:prstGeom>
          <a:noFill/>
        </p:spPr>
        <p:txBody>
          <a:bodyPr wrap="none" rtlCol="0">
            <a:spAutoFit/>
          </a:bodyPr>
          <a:lstStyle/>
          <a:p>
            <a:r>
              <a:rPr lang="en-US" dirty="0"/>
              <a:t>Filter length influences the quality of LIC </a:t>
            </a:r>
            <a:r>
              <a:rPr lang="en-US" dirty="0" smtClean="0"/>
              <a:t>images</a:t>
            </a:r>
          </a:p>
          <a:p>
            <a:r>
              <a:rPr lang="en-US" i="1" dirty="0" smtClean="0"/>
              <a:t>filter length = 100</a:t>
            </a:r>
            <a:endParaRPr lang="en-US" i="1" dirty="0"/>
          </a:p>
        </p:txBody>
      </p:sp>
      <p:sp>
        <p:nvSpPr>
          <p:cNvPr id="6" name="TextBox 5"/>
          <p:cNvSpPr txBox="1"/>
          <p:nvPr/>
        </p:nvSpPr>
        <p:spPr>
          <a:xfrm>
            <a:off x="6019800" y="6172200"/>
            <a:ext cx="2557175" cy="369332"/>
          </a:xfrm>
          <a:prstGeom prst="rect">
            <a:avLst/>
          </a:prstGeom>
          <a:noFill/>
        </p:spPr>
        <p:txBody>
          <a:bodyPr wrap="none" rtlCol="0">
            <a:spAutoFit/>
          </a:bodyPr>
          <a:lstStyle/>
          <a:p>
            <a:r>
              <a:rPr lang="en-US" dirty="0" smtClean="0"/>
              <a:t>show example in </a:t>
            </a:r>
            <a:r>
              <a:rPr lang="en-US" dirty="0" err="1" smtClean="0"/>
              <a:t>Amira</a:t>
            </a:r>
            <a:endParaRPr lang="en-US" dirty="0"/>
          </a:p>
        </p:txBody>
      </p:sp>
    </p:spTree>
    <p:extLst>
      <p:ext uri="{BB962C8B-B14F-4D97-AF65-F5344CB8AC3E}">
        <p14:creationId xmlns:p14="http://schemas.microsoft.com/office/powerpoint/2010/main" val="269493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267" t="7220" r="1090" b="7261"/>
          <a:stretch/>
        </p:blipFill>
        <p:spPr bwMode="auto">
          <a:xfrm>
            <a:off x="685800" y="685800"/>
            <a:ext cx="8001000" cy="461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Line Integral Convolution</a:t>
            </a:r>
          </a:p>
        </p:txBody>
      </p:sp>
      <p:sp>
        <p:nvSpPr>
          <p:cNvPr id="3" name="TextBox 2"/>
          <p:cNvSpPr txBox="1"/>
          <p:nvPr/>
        </p:nvSpPr>
        <p:spPr>
          <a:xfrm>
            <a:off x="6213046" y="5334000"/>
            <a:ext cx="2473754" cy="338554"/>
          </a:xfrm>
          <a:prstGeom prst="rect">
            <a:avLst/>
          </a:prstGeom>
          <a:noFill/>
        </p:spPr>
        <p:txBody>
          <a:bodyPr wrap="none" rtlCol="0">
            <a:spAutoFit/>
          </a:bodyPr>
          <a:lstStyle/>
          <a:p>
            <a:pPr algn="r"/>
            <a:r>
              <a:rPr lang="en-US" sz="1600" i="1" dirty="0" smtClean="0"/>
              <a:t>2D flow behind a cylinder</a:t>
            </a:r>
            <a:endParaRPr lang="en-US" sz="1600" i="1" dirty="0"/>
          </a:p>
        </p:txBody>
      </p:sp>
      <p:sp>
        <p:nvSpPr>
          <p:cNvPr id="4" name="TextBox 3"/>
          <p:cNvSpPr txBox="1"/>
          <p:nvPr/>
        </p:nvSpPr>
        <p:spPr>
          <a:xfrm>
            <a:off x="685800" y="5345383"/>
            <a:ext cx="5096267" cy="646331"/>
          </a:xfrm>
          <a:prstGeom prst="rect">
            <a:avLst/>
          </a:prstGeom>
          <a:noFill/>
        </p:spPr>
        <p:txBody>
          <a:bodyPr wrap="none" rtlCol="0">
            <a:spAutoFit/>
          </a:bodyPr>
          <a:lstStyle/>
          <a:p>
            <a:r>
              <a:rPr lang="en-US" dirty="0"/>
              <a:t>Filter length influences the quality of LIC </a:t>
            </a:r>
            <a:r>
              <a:rPr lang="en-US" dirty="0" smtClean="0"/>
              <a:t>images</a:t>
            </a:r>
          </a:p>
          <a:p>
            <a:r>
              <a:rPr lang="en-US" i="1" dirty="0" smtClean="0"/>
              <a:t>filter length = 50</a:t>
            </a:r>
            <a:endParaRPr lang="en-US" i="1" dirty="0"/>
          </a:p>
        </p:txBody>
      </p:sp>
    </p:spTree>
    <p:extLst>
      <p:ext uri="{BB962C8B-B14F-4D97-AF65-F5344CB8AC3E}">
        <p14:creationId xmlns:p14="http://schemas.microsoft.com/office/powerpoint/2010/main" val="3136220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267" t="7220" r="1090" b="7261"/>
          <a:stretch/>
        </p:blipFill>
        <p:spPr bwMode="auto">
          <a:xfrm>
            <a:off x="685800" y="685800"/>
            <a:ext cx="8001000" cy="461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Line Integral Convolution</a:t>
            </a:r>
          </a:p>
        </p:txBody>
      </p:sp>
      <p:sp>
        <p:nvSpPr>
          <p:cNvPr id="3" name="TextBox 2"/>
          <p:cNvSpPr txBox="1"/>
          <p:nvPr/>
        </p:nvSpPr>
        <p:spPr>
          <a:xfrm>
            <a:off x="6213046" y="5334000"/>
            <a:ext cx="2473754" cy="338554"/>
          </a:xfrm>
          <a:prstGeom prst="rect">
            <a:avLst/>
          </a:prstGeom>
          <a:noFill/>
        </p:spPr>
        <p:txBody>
          <a:bodyPr wrap="none" rtlCol="0">
            <a:spAutoFit/>
          </a:bodyPr>
          <a:lstStyle/>
          <a:p>
            <a:pPr algn="r"/>
            <a:r>
              <a:rPr lang="en-US" sz="1600" i="1" dirty="0" smtClean="0"/>
              <a:t>2D flow behind a cylinder</a:t>
            </a:r>
            <a:endParaRPr lang="en-US" sz="1600" i="1" dirty="0"/>
          </a:p>
        </p:txBody>
      </p:sp>
      <p:sp>
        <p:nvSpPr>
          <p:cNvPr id="4" name="TextBox 3"/>
          <p:cNvSpPr txBox="1"/>
          <p:nvPr/>
        </p:nvSpPr>
        <p:spPr>
          <a:xfrm>
            <a:off x="685800" y="5345383"/>
            <a:ext cx="5096267" cy="646331"/>
          </a:xfrm>
          <a:prstGeom prst="rect">
            <a:avLst/>
          </a:prstGeom>
          <a:noFill/>
        </p:spPr>
        <p:txBody>
          <a:bodyPr wrap="none" rtlCol="0">
            <a:spAutoFit/>
          </a:bodyPr>
          <a:lstStyle/>
          <a:p>
            <a:r>
              <a:rPr lang="en-US" dirty="0"/>
              <a:t>Filter length influences the quality of LIC </a:t>
            </a:r>
            <a:r>
              <a:rPr lang="en-US" dirty="0" smtClean="0"/>
              <a:t>images</a:t>
            </a:r>
          </a:p>
          <a:p>
            <a:r>
              <a:rPr lang="en-US" i="1" dirty="0" smtClean="0"/>
              <a:t>filter length = 25</a:t>
            </a:r>
            <a:endParaRPr lang="en-US" i="1" dirty="0"/>
          </a:p>
        </p:txBody>
      </p:sp>
    </p:spTree>
    <p:extLst>
      <p:ext uri="{BB962C8B-B14F-4D97-AF65-F5344CB8AC3E}">
        <p14:creationId xmlns:p14="http://schemas.microsoft.com/office/powerpoint/2010/main" val="25761451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67" t="7220" r="1090" b="7261"/>
          <a:stretch/>
        </p:blipFill>
        <p:spPr bwMode="auto">
          <a:xfrm>
            <a:off x="685800" y="685800"/>
            <a:ext cx="8001000" cy="461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Line Integral Convolution</a:t>
            </a:r>
          </a:p>
        </p:txBody>
      </p:sp>
      <p:sp>
        <p:nvSpPr>
          <p:cNvPr id="3" name="TextBox 2"/>
          <p:cNvSpPr txBox="1"/>
          <p:nvPr/>
        </p:nvSpPr>
        <p:spPr>
          <a:xfrm>
            <a:off x="6213046" y="5334000"/>
            <a:ext cx="2473754" cy="338554"/>
          </a:xfrm>
          <a:prstGeom prst="rect">
            <a:avLst/>
          </a:prstGeom>
          <a:noFill/>
        </p:spPr>
        <p:txBody>
          <a:bodyPr wrap="none" rtlCol="0">
            <a:spAutoFit/>
          </a:bodyPr>
          <a:lstStyle/>
          <a:p>
            <a:pPr algn="r"/>
            <a:r>
              <a:rPr lang="en-US" sz="1600" i="1" dirty="0" smtClean="0"/>
              <a:t>2D flow behind a cylinder</a:t>
            </a:r>
            <a:endParaRPr lang="en-US" sz="1600" i="1" dirty="0"/>
          </a:p>
        </p:txBody>
      </p:sp>
      <p:sp>
        <p:nvSpPr>
          <p:cNvPr id="4" name="TextBox 3"/>
          <p:cNvSpPr txBox="1"/>
          <p:nvPr/>
        </p:nvSpPr>
        <p:spPr>
          <a:xfrm>
            <a:off x="685800" y="5345383"/>
            <a:ext cx="5096267" cy="646331"/>
          </a:xfrm>
          <a:prstGeom prst="rect">
            <a:avLst/>
          </a:prstGeom>
          <a:noFill/>
        </p:spPr>
        <p:txBody>
          <a:bodyPr wrap="none" rtlCol="0">
            <a:spAutoFit/>
          </a:bodyPr>
          <a:lstStyle/>
          <a:p>
            <a:r>
              <a:rPr lang="en-US" dirty="0"/>
              <a:t>Filter length influences the quality of LIC </a:t>
            </a:r>
            <a:r>
              <a:rPr lang="en-US" dirty="0" smtClean="0"/>
              <a:t>images</a:t>
            </a:r>
          </a:p>
          <a:p>
            <a:r>
              <a:rPr lang="en-US" i="1" dirty="0" smtClean="0"/>
              <a:t>filter length = 10</a:t>
            </a:r>
            <a:endParaRPr lang="en-US" i="1" dirty="0"/>
          </a:p>
        </p:txBody>
      </p:sp>
    </p:spTree>
    <p:extLst>
      <p:ext uri="{BB962C8B-B14F-4D97-AF65-F5344CB8AC3E}">
        <p14:creationId xmlns:p14="http://schemas.microsoft.com/office/powerpoint/2010/main" val="870736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7" t="7220" r="1090" b="7261"/>
          <a:stretch/>
        </p:blipFill>
        <p:spPr bwMode="auto">
          <a:xfrm>
            <a:off x="685799" y="685799"/>
            <a:ext cx="8001003" cy="461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Line Integral Convolution</a:t>
            </a:r>
          </a:p>
        </p:txBody>
      </p:sp>
      <p:sp>
        <p:nvSpPr>
          <p:cNvPr id="3" name="TextBox 2"/>
          <p:cNvSpPr txBox="1"/>
          <p:nvPr/>
        </p:nvSpPr>
        <p:spPr>
          <a:xfrm>
            <a:off x="6213046" y="5334000"/>
            <a:ext cx="2473754" cy="338554"/>
          </a:xfrm>
          <a:prstGeom prst="rect">
            <a:avLst/>
          </a:prstGeom>
          <a:noFill/>
        </p:spPr>
        <p:txBody>
          <a:bodyPr wrap="none" rtlCol="0">
            <a:spAutoFit/>
          </a:bodyPr>
          <a:lstStyle/>
          <a:p>
            <a:pPr algn="r"/>
            <a:r>
              <a:rPr lang="en-US" sz="1600" i="1" dirty="0" smtClean="0"/>
              <a:t>2D flow behind a cylinder</a:t>
            </a:r>
            <a:endParaRPr lang="en-US" sz="1600" i="1" dirty="0"/>
          </a:p>
        </p:txBody>
      </p:sp>
      <p:sp>
        <p:nvSpPr>
          <p:cNvPr id="4" name="TextBox 3"/>
          <p:cNvSpPr txBox="1"/>
          <p:nvPr/>
        </p:nvSpPr>
        <p:spPr>
          <a:xfrm>
            <a:off x="685800" y="5345383"/>
            <a:ext cx="5096267" cy="646331"/>
          </a:xfrm>
          <a:prstGeom prst="rect">
            <a:avLst/>
          </a:prstGeom>
          <a:noFill/>
        </p:spPr>
        <p:txBody>
          <a:bodyPr wrap="none" rtlCol="0">
            <a:spAutoFit/>
          </a:bodyPr>
          <a:lstStyle/>
          <a:p>
            <a:r>
              <a:rPr lang="en-US" dirty="0"/>
              <a:t>Filter length influences the quality of LIC </a:t>
            </a:r>
            <a:r>
              <a:rPr lang="en-US" dirty="0" smtClean="0"/>
              <a:t>images</a:t>
            </a:r>
          </a:p>
          <a:p>
            <a:r>
              <a:rPr lang="en-US" i="1" dirty="0" smtClean="0"/>
              <a:t>filter length = 1</a:t>
            </a:r>
            <a:endParaRPr lang="en-US" i="1" dirty="0"/>
          </a:p>
        </p:txBody>
      </p:sp>
    </p:spTree>
    <p:extLst>
      <p:ext uri="{BB962C8B-B14F-4D97-AF65-F5344CB8AC3E}">
        <p14:creationId xmlns:p14="http://schemas.microsoft.com/office/powerpoint/2010/main" val="2874736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15" name="Rectangle 11"/>
          <p:cNvSpPr>
            <a:spLocks noGrp="1" noChangeArrowheads="1"/>
          </p:cNvSpPr>
          <p:nvPr>
            <p:ph type="title"/>
          </p:nvPr>
        </p:nvSpPr>
        <p:spPr/>
        <p:txBody>
          <a:bodyPr/>
          <a:lstStyle/>
          <a:p>
            <a:r>
              <a:rPr lang="de-DE"/>
              <a:t>Flow Visualization: Geometry-Based Methods</a:t>
            </a:r>
          </a:p>
        </p:txBody>
      </p:sp>
      <p:sp>
        <p:nvSpPr>
          <p:cNvPr id="917516" name="Rectangle 12"/>
          <p:cNvSpPr>
            <a:spLocks noGrp="1" noChangeArrowheads="1"/>
          </p:cNvSpPr>
          <p:nvPr>
            <p:ph idx="1"/>
          </p:nvPr>
        </p:nvSpPr>
        <p:spPr/>
        <p:txBody>
          <a:bodyPr/>
          <a:lstStyle/>
          <a:p>
            <a:r>
              <a:rPr lang="en-US" b="1"/>
              <a:t>Stream Surface Integration:</a:t>
            </a:r>
          </a:p>
          <a:p>
            <a:pPr lvl="1"/>
            <a:r>
              <a:rPr lang="de-DE"/>
              <a:t>seeding line: polygon</a:t>
            </a:r>
          </a:p>
          <a:p>
            <a:pPr lvl="1"/>
            <a:r>
              <a:rPr lang="de-DE"/>
              <a:t>apply one step of stream line integration for each vertex of the polygon</a:t>
            </a:r>
          </a:p>
          <a:p>
            <a:pPr lvl="2"/>
            <a:r>
              <a:rPr lang="de-DE">
                <a:sym typeface="Wingdings" pitchFamily="2" charset="2"/>
              </a:rPr>
              <a:t> creates </a:t>
            </a:r>
            <a:r>
              <a:rPr lang="de-DE"/>
              <a:t>new polygon</a:t>
            </a:r>
          </a:p>
          <a:p>
            <a:pPr lvl="1"/>
            <a:r>
              <a:rPr lang="de-DE"/>
              <a:t>triangulate strip between the two polygons</a:t>
            </a:r>
          </a:p>
          <a:p>
            <a:pPr lvl="1"/>
            <a:r>
              <a:rPr lang="de-DE"/>
              <a:t>adaptively remove/insert points on polygon</a:t>
            </a:r>
          </a:p>
          <a:p>
            <a:endParaRPr lang="de-DE"/>
          </a:p>
        </p:txBody>
      </p:sp>
    </p:spTree>
    <p:extLst>
      <p:ext uri="{BB962C8B-B14F-4D97-AF65-F5344CB8AC3E}">
        <p14:creationId xmlns:p14="http://schemas.microsoft.com/office/powerpoint/2010/main" val="23023478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Contrast</a:t>
            </a:r>
          </a:p>
          <a:p>
            <a:r>
              <a:rPr lang="en-US" dirty="0" smtClean="0"/>
              <a:t>Problem:</a:t>
            </a:r>
            <a:br>
              <a:rPr lang="en-US" dirty="0" smtClean="0"/>
            </a:br>
            <a:r>
              <a:rPr lang="en-US" dirty="0" smtClean="0"/>
              <a:t>Convolution reduces contrast of the grayscale image</a:t>
            </a:r>
          </a:p>
          <a:p>
            <a:r>
              <a:rPr lang="en-US" dirty="0" smtClean="0"/>
              <a:t>Solutions:</a:t>
            </a:r>
          </a:p>
          <a:p>
            <a:pPr lvl="1"/>
            <a:r>
              <a:rPr lang="en-US" dirty="0" smtClean="0"/>
              <a:t>Use black-white image as input</a:t>
            </a:r>
          </a:p>
          <a:p>
            <a:pPr lvl="1"/>
            <a:r>
              <a:rPr lang="en-US" dirty="0" smtClean="0"/>
              <a:t>Enhance contrast after convolution</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581400"/>
            <a:ext cx="4097165"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2173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Contrast</a:t>
            </a:r>
          </a:p>
        </p:txBody>
      </p:sp>
      <p:sp>
        <p:nvSpPr>
          <p:cNvPr id="4" name="TextBox 3"/>
          <p:cNvSpPr txBox="1"/>
          <p:nvPr/>
        </p:nvSpPr>
        <p:spPr>
          <a:xfrm>
            <a:off x="1176675" y="3581400"/>
            <a:ext cx="2505814" cy="369332"/>
          </a:xfrm>
          <a:prstGeom prst="rect">
            <a:avLst/>
          </a:prstGeom>
          <a:noFill/>
        </p:spPr>
        <p:txBody>
          <a:bodyPr wrap="none" rtlCol="0">
            <a:spAutoFit/>
          </a:bodyPr>
          <a:lstStyle/>
          <a:p>
            <a:r>
              <a:rPr lang="en-US" dirty="0" smtClean="0"/>
              <a:t>grayscale input texture</a:t>
            </a:r>
            <a:endParaRPr lang="en-US" dirty="0"/>
          </a:p>
        </p:txBody>
      </p:sp>
      <p:sp>
        <p:nvSpPr>
          <p:cNvPr id="7" name="TextBox 6"/>
          <p:cNvSpPr txBox="1"/>
          <p:nvPr/>
        </p:nvSpPr>
        <p:spPr>
          <a:xfrm>
            <a:off x="5444709" y="3581400"/>
            <a:ext cx="2672526" cy="369332"/>
          </a:xfrm>
          <a:prstGeom prst="rect">
            <a:avLst/>
          </a:prstGeom>
          <a:noFill/>
        </p:spPr>
        <p:txBody>
          <a:bodyPr wrap="none" rtlCol="0">
            <a:spAutoFit/>
          </a:bodyPr>
          <a:lstStyle/>
          <a:p>
            <a:r>
              <a:rPr lang="en-US" dirty="0" smtClean="0"/>
              <a:t>black-white input texture</a:t>
            </a:r>
            <a:endParaRPr lang="en-US" dirty="0"/>
          </a:p>
        </p:txBody>
      </p:sp>
      <p:pic>
        <p:nvPicPr>
          <p:cNvPr id="10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2999"/>
            <a:ext cx="4097165" cy="2345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390" y="1142999"/>
            <a:ext cx="4097165" cy="2345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12424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Contrast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4097165"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390" y="1143000"/>
            <a:ext cx="4097165"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76675" y="3581400"/>
            <a:ext cx="2505814" cy="369332"/>
          </a:xfrm>
          <a:prstGeom prst="rect">
            <a:avLst/>
          </a:prstGeom>
          <a:noFill/>
        </p:spPr>
        <p:txBody>
          <a:bodyPr wrap="none" rtlCol="0">
            <a:spAutoFit/>
          </a:bodyPr>
          <a:lstStyle/>
          <a:p>
            <a:r>
              <a:rPr lang="en-US" dirty="0" smtClean="0"/>
              <a:t>grayscale input texture</a:t>
            </a:r>
            <a:endParaRPr lang="en-US" dirty="0"/>
          </a:p>
        </p:txBody>
      </p:sp>
      <p:sp>
        <p:nvSpPr>
          <p:cNvPr id="7" name="TextBox 6"/>
          <p:cNvSpPr txBox="1"/>
          <p:nvPr/>
        </p:nvSpPr>
        <p:spPr>
          <a:xfrm>
            <a:off x="5444709" y="3581400"/>
            <a:ext cx="2672526" cy="369332"/>
          </a:xfrm>
          <a:prstGeom prst="rect">
            <a:avLst/>
          </a:prstGeom>
          <a:noFill/>
        </p:spPr>
        <p:txBody>
          <a:bodyPr wrap="none" rtlCol="0">
            <a:spAutoFit/>
          </a:bodyPr>
          <a:lstStyle/>
          <a:p>
            <a:r>
              <a:rPr lang="en-US" dirty="0" smtClean="0"/>
              <a:t>black-white input texture</a:t>
            </a:r>
            <a:endParaRPr lang="en-US" dirty="0"/>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390" y="4103132"/>
            <a:ext cx="4097165"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429582" y="5090041"/>
            <a:ext cx="2082621" cy="369332"/>
          </a:xfrm>
          <a:prstGeom prst="rect">
            <a:avLst/>
          </a:prstGeom>
          <a:noFill/>
        </p:spPr>
        <p:txBody>
          <a:bodyPr wrap="none" rtlCol="0">
            <a:spAutoFit/>
          </a:bodyPr>
          <a:lstStyle/>
          <a:p>
            <a:r>
              <a:rPr lang="en-US" dirty="0" smtClean="0"/>
              <a:t>enhanced contrast</a:t>
            </a:r>
            <a:endParaRPr lang="en-US" dirty="0"/>
          </a:p>
        </p:txBody>
      </p:sp>
    </p:spTree>
    <p:extLst>
      <p:ext uri="{BB962C8B-B14F-4D97-AF65-F5344CB8AC3E}">
        <p14:creationId xmlns:p14="http://schemas.microsoft.com/office/powerpoint/2010/main" val="111604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243"/>
                                        </p:tgtEl>
                                        <p:attrNameLst>
                                          <p:attrName>style.visibility</p:attrName>
                                        </p:attrNameLst>
                                      </p:cBhvr>
                                      <p:to>
                                        <p:strVal val="visible"/>
                                      </p:to>
                                    </p:set>
                                    <p:animEffect transition="in" filter="fade">
                                      <p:cBhvr>
                                        <p:cTn id="10"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Enhancing the contrast</a:t>
            </a:r>
          </a:p>
          <a:p>
            <a:r>
              <a:rPr lang="en-US" dirty="0" smtClean="0"/>
              <a:t>Compute mean and standard deviation of the convolved texture</a:t>
            </a:r>
          </a:p>
          <a:p>
            <a:endParaRPr lang="en-US" dirty="0" smtClean="0"/>
          </a:p>
          <a:p>
            <a:endParaRPr lang="en-US" dirty="0" smtClean="0"/>
          </a:p>
          <a:p>
            <a:r>
              <a:rPr lang="en-US" dirty="0" smtClean="0"/>
              <a:t>Adjust the mean </a:t>
            </a:r>
            <a:r>
              <a:rPr lang="en-US" dirty="0"/>
              <a:t>and standard deviation </a:t>
            </a:r>
            <a:r>
              <a:rPr lang="en-US" dirty="0" smtClean="0"/>
              <a:t>to desired values</a:t>
            </a:r>
          </a:p>
        </p:txBody>
      </p:sp>
      <p:pic>
        <p:nvPicPr>
          <p:cNvPr id="10" name="Picture 9"/>
          <p:cNvPicPr>
            <a:picLocks noChangeAspect="1"/>
          </p:cNvPicPr>
          <p:nvPr>
            <p:custDataLst>
              <p:tags r:id="rId1"/>
            </p:custDataLst>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489247" y="2184322"/>
            <a:ext cx="1333503" cy="699138"/>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1" name="Picture 10"/>
          <p:cNvPicPr>
            <a:picLocks noChangeAspect="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063360" y="2136697"/>
            <a:ext cx="1270640" cy="794389"/>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2" name="Picture 11"/>
          <p:cNvPicPr>
            <a:picLocks noChangeAspect="1"/>
          </p:cNvPicPr>
          <p:nvPr>
            <p:custDataLst>
              <p:tags r:id="rId3"/>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663521" y="2057400"/>
            <a:ext cx="2033664" cy="952982"/>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3" name="TextBox 12"/>
          <p:cNvSpPr txBox="1"/>
          <p:nvPr/>
        </p:nvSpPr>
        <p:spPr>
          <a:xfrm>
            <a:off x="1333497" y="3090446"/>
            <a:ext cx="1645002" cy="338554"/>
          </a:xfrm>
          <a:prstGeom prst="rect">
            <a:avLst/>
          </a:prstGeom>
          <a:noFill/>
        </p:spPr>
        <p:txBody>
          <a:bodyPr wrap="none" rtlCol="0">
            <a:spAutoFit/>
          </a:bodyPr>
          <a:lstStyle/>
          <a:p>
            <a:r>
              <a:rPr lang="en-US" sz="1600" i="1" dirty="0" smtClean="0"/>
              <a:t>arithmetic mean</a:t>
            </a:r>
            <a:endParaRPr lang="en-US" sz="1600" i="1" dirty="0"/>
          </a:p>
        </p:txBody>
      </p:sp>
      <p:sp>
        <p:nvSpPr>
          <p:cNvPr id="19" name="TextBox 18"/>
          <p:cNvSpPr txBox="1"/>
          <p:nvPr/>
        </p:nvSpPr>
        <p:spPr>
          <a:xfrm>
            <a:off x="5750451" y="3090446"/>
            <a:ext cx="1859805" cy="338554"/>
          </a:xfrm>
          <a:prstGeom prst="rect">
            <a:avLst/>
          </a:prstGeom>
          <a:noFill/>
        </p:spPr>
        <p:txBody>
          <a:bodyPr wrap="none" rtlCol="0">
            <a:spAutoFit/>
          </a:bodyPr>
          <a:lstStyle/>
          <a:p>
            <a:r>
              <a:rPr lang="en-US" sz="1600" i="1" dirty="0" smtClean="0"/>
              <a:t>standard deviation</a:t>
            </a:r>
            <a:endParaRPr lang="en-US" sz="1600" i="1" dirty="0"/>
          </a:p>
        </p:txBody>
      </p:sp>
      <p:pic>
        <p:nvPicPr>
          <p:cNvPr id="17" name="Picture 16"/>
          <p:cNvPicPr>
            <a:picLocks noChangeAspect="1"/>
          </p:cNvPicPr>
          <p:nvPr>
            <p:custDataLst>
              <p:tags r:id="rId4"/>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760330" y="4832458"/>
            <a:ext cx="953187" cy="730142"/>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8" name="Picture 17"/>
          <p:cNvPicPr>
            <a:picLocks noChangeAspect="1"/>
          </p:cNvPicPr>
          <p:nvPr>
            <p:custDataLst>
              <p:tags r:id="rId5"/>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569677" y="5006892"/>
            <a:ext cx="2541201" cy="381275"/>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1" name="Picture 20"/>
          <p:cNvPicPr>
            <a:picLocks noChangeAspect="1"/>
          </p:cNvPicPr>
          <p:nvPr>
            <p:custDataLst>
              <p:tags r:id="rId6"/>
            </p:custDataLst>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422284" y="4136833"/>
            <a:ext cx="4035801" cy="348866"/>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27" name="TextBox 26"/>
          <p:cNvSpPr txBox="1"/>
          <p:nvPr/>
        </p:nvSpPr>
        <p:spPr>
          <a:xfrm>
            <a:off x="762000" y="5715000"/>
            <a:ext cx="2949846" cy="584775"/>
          </a:xfrm>
          <a:prstGeom prst="rect">
            <a:avLst/>
          </a:prstGeom>
          <a:noFill/>
        </p:spPr>
        <p:txBody>
          <a:bodyPr wrap="none" rtlCol="0">
            <a:spAutoFit/>
          </a:bodyPr>
          <a:lstStyle/>
          <a:p>
            <a:pPr algn="ctr"/>
            <a:r>
              <a:rPr lang="en-US" sz="1600" i="1" dirty="0" smtClean="0"/>
              <a:t>stretching factor</a:t>
            </a:r>
            <a:br>
              <a:rPr lang="en-US" sz="1600" i="1" dirty="0" smtClean="0"/>
            </a:br>
            <a:r>
              <a:rPr lang="en-US" sz="1600" i="1" dirty="0" smtClean="0"/>
              <a:t>(restrict to a maximum value !)</a:t>
            </a:r>
            <a:endParaRPr lang="en-US" sz="1600" i="1" dirty="0"/>
          </a:p>
        </p:txBody>
      </p:sp>
      <p:sp>
        <p:nvSpPr>
          <p:cNvPr id="28" name="TextBox 27"/>
          <p:cNvSpPr txBox="1"/>
          <p:nvPr/>
        </p:nvSpPr>
        <p:spPr>
          <a:xfrm>
            <a:off x="4529665" y="5715000"/>
            <a:ext cx="2621230" cy="338554"/>
          </a:xfrm>
          <a:prstGeom prst="rect">
            <a:avLst/>
          </a:prstGeom>
          <a:noFill/>
        </p:spPr>
        <p:txBody>
          <a:bodyPr wrap="none" rtlCol="0">
            <a:spAutoFit/>
          </a:bodyPr>
          <a:lstStyle/>
          <a:p>
            <a:pPr algn="ctr"/>
            <a:r>
              <a:rPr lang="en-US" sz="1600" i="1" dirty="0" smtClean="0"/>
              <a:t>new grayscale pixel values</a:t>
            </a:r>
            <a:endParaRPr lang="en-US" sz="1600" i="1" dirty="0"/>
          </a:p>
        </p:txBody>
      </p:sp>
      <p:grpSp>
        <p:nvGrpSpPr>
          <p:cNvPr id="9228" name="Group 9227"/>
          <p:cNvGrpSpPr/>
          <p:nvPr/>
        </p:nvGrpSpPr>
        <p:grpSpPr>
          <a:xfrm>
            <a:off x="2075777" y="1752600"/>
            <a:ext cx="2760692" cy="815046"/>
            <a:chOff x="2075777" y="1752600"/>
            <a:chExt cx="2760692" cy="815046"/>
          </a:xfrm>
        </p:grpSpPr>
        <p:sp>
          <p:nvSpPr>
            <p:cNvPr id="29" name="TextBox 28"/>
            <p:cNvSpPr txBox="1"/>
            <p:nvPr/>
          </p:nvSpPr>
          <p:spPr>
            <a:xfrm>
              <a:off x="2075777" y="1752600"/>
              <a:ext cx="2760692" cy="338554"/>
            </a:xfrm>
            <a:prstGeom prst="rect">
              <a:avLst/>
            </a:prstGeom>
            <a:noFill/>
            <a:effectLst>
              <a:outerShdw blurRad="63500" sx="102000" sy="102000" algn="ctr" rotWithShape="0">
                <a:prstClr val="black">
                  <a:alpha val="40000"/>
                </a:prstClr>
              </a:outerShdw>
            </a:effectLst>
          </p:spPr>
          <p:txBody>
            <a:bodyPr wrap="none" rtlCol="0">
              <a:spAutoFit/>
            </a:bodyPr>
            <a:lstStyle/>
            <a:p>
              <a:pPr algn="ctr"/>
              <a:r>
                <a:rPr lang="en-US" sz="1600" i="1" dirty="0" smtClean="0">
                  <a:solidFill>
                    <a:srgbClr val="00B0F0"/>
                  </a:solidFill>
                </a:rPr>
                <a:t>only for all non-black pixels !</a:t>
              </a:r>
              <a:endParaRPr lang="en-US" sz="1600" i="1" dirty="0">
                <a:solidFill>
                  <a:srgbClr val="00B0F0"/>
                </a:solidFill>
              </a:endParaRPr>
            </a:p>
          </p:txBody>
        </p:sp>
        <p:cxnSp>
          <p:nvCxnSpPr>
            <p:cNvPr id="24" name="Elbow Connector 23"/>
            <p:cNvCxnSpPr>
              <a:stCxn id="29" idx="2"/>
            </p:cNvCxnSpPr>
            <p:nvPr/>
          </p:nvCxnSpPr>
          <p:spPr bwMode="auto">
            <a:xfrm rot="5400000">
              <a:off x="2962154" y="2073677"/>
              <a:ext cx="476492" cy="511446"/>
            </a:xfrm>
            <a:prstGeom prst="bentConnector2">
              <a:avLst/>
            </a:prstGeom>
            <a:noFill/>
            <a:ln w="12700" cap="flat" cmpd="sng" algn="ctr">
              <a:solidFill>
                <a:srgbClr val="00B0F0"/>
              </a:solidFill>
              <a:prstDash val="solid"/>
              <a:round/>
              <a:headEnd type="none" w="med" len="med"/>
              <a:tailEnd type="arrow"/>
            </a:ln>
            <a:effectLst/>
          </p:spPr>
        </p:cxnSp>
        <p:cxnSp>
          <p:nvCxnSpPr>
            <p:cNvPr id="47" name="Elbow Connector 46"/>
            <p:cNvCxnSpPr/>
            <p:nvPr/>
          </p:nvCxnSpPr>
          <p:spPr bwMode="auto">
            <a:xfrm rot="16200000" flipH="1">
              <a:off x="3471726" y="2073677"/>
              <a:ext cx="476492" cy="511446"/>
            </a:xfrm>
            <a:prstGeom prst="bentConnector2">
              <a:avLst/>
            </a:prstGeom>
            <a:noFill/>
            <a:ln w="12700" cap="flat" cmpd="sng" algn="ctr">
              <a:solidFill>
                <a:srgbClr val="00B0F0"/>
              </a:solidFill>
              <a:prstDash val="solid"/>
              <a:round/>
              <a:headEnd type="none" w="med" len="med"/>
              <a:tailEnd type="arrow"/>
            </a:ln>
            <a:effectLst/>
          </p:spPr>
        </p:cxnSp>
      </p:grpSp>
    </p:spTree>
    <p:extLst>
      <p:ext uri="{BB962C8B-B14F-4D97-AF65-F5344CB8AC3E}">
        <p14:creationId xmlns:p14="http://schemas.microsoft.com/office/powerpoint/2010/main" val="36841612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Enhancing the contrast</a:t>
            </a:r>
          </a:p>
          <a:p>
            <a:r>
              <a:rPr lang="en-US" dirty="0" smtClean="0"/>
              <a:t>Good defaults for desired mean </a:t>
            </a:r>
            <a:r>
              <a:rPr lang="en-US" dirty="0"/>
              <a:t>and standard </a:t>
            </a:r>
            <a:r>
              <a:rPr lang="en-US" dirty="0" smtClean="0"/>
              <a:t>deviation:</a:t>
            </a:r>
          </a:p>
          <a:p>
            <a:pPr lvl="1"/>
            <a:r>
              <a:rPr lang="en-US" dirty="0" smtClean="0"/>
              <a:t>considering a range [0, 1] with 0=black and 1=white</a:t>
            </a:r>
          </a:p>
          <a:p>
            <a:pPr lvl="1"/>
            <a:r>
              <a:rPr lang="en-US" dirty="0" smtClean="0"/>
              <a:t>mean </a:t>
            </a:r>
            <a:r>
              <a:rPr lang="en-US" dirty="0" smtClean="0">
                <a:sym typeface="Wingdings" panose="05000000000000000000" pitchFamily="2" charset="2"/>
              </a:rPr>
              <a:t> 0.5</a:t>
            </a:r>
          </a:p>
          <a:p>
            <a:pPr lvl="1"/>
            <a:r>
              <a:rPr lang="en-US" dirty="0" smtClean="0">
                <a:sym typeface="Wingdings" panose="05000000000000000000" pitchFamily="2" charset="2"/>
              </a:rPr>
              <a:t>standard deviation  0.1</a:t>
            </a:r>
          </a:p>
        </p:txBody>
      </p:sp>
    </p:spTree>
    <p:extLst>
      <p:ext uri="{BB962C8B-B14F-4D97-AF65-F5344CB8AC3E}">
        <p14:creationId xmlns:p14="http://schemas.microsoft.com/office/powerpoint/2010/main" val="26311506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33" name="Rectangle 21"/>
          <p:cNvSpPr>
            <a:spLocks noGrp="1" noChangeArrowheads="1"/>
          </p:cNvSpPr>
          <p:nvPr>
            <p:ph type="title"/>
          </p:nvPr>
        </p:nvSpPr>
        <p:spPr/>
        <p:txBody>
          <a:bodyPr/>
          <a:lstStyle/>
          <a:p>
            <a:r>
              <a:rPr lang="en-US" dirty="0"/>
              <a:t>Line Integral Convolution</a:t>
            </a:r>
            <a:endParaRPr lang="de-DE" dirty="0"/>
          </a:p>
        </p:txBody>
      </p:sp>
      <p:sp>
        <p:nvSpPr>
          <p:cNvPr id="1190934" name="Rectangle 22"/>
          <p:cNvSpPr>
            <a:spLocks noGrp="1" noChangeArrowheads="1"/>
          </p:cNvSpPr>
          <p:nvPr>
            <p:ph idx="1"/>
          </p:nvPr>
        </p:nvSpPr>
        <p:spPr/>
        <p:txBody>
          <a:bodyPr/>
          <a:lstStyle/>
          <a:p>
            <a:r>
              <a:rPr lang="en-US" dirty="0"/>
              <a:t>Technical details: </a:t>
            </a:r>
            <a:r>
              <a:rPr lang="en-US" dirty="0" smtClean="0"/>
              <a:t>Performance </a:t>
            </a:r>
            <a:r>
              <a:rPr lang="en-US" dirty="0" smtClean="0">
                <a:sym typeface="Wingdings" panose="05000000000000000000" pitchFamily="2" charset="2"/>
              </a:rPr>
              <a:t> </a:t>
            </a:r>
            <a:r>
              <a:rPr lang="en-US" dirty="0" err="1" smtClean="0">
                <a:sym typeface="Wingdings" panose="05000000000000000000" pitchFamily="2" charset="2"/>
              </a:rPr>
              <a:t>FastLIC</a:t>
            </a:r>
            <a:endParaRPr lang="en-US" dirty="0" smtClean="0"/>
          </a:p>
          <a:p>
            <a:r>
              <a:rPr lang="en-US" dirty="0" smtClean="0"/>
              <a:t>Fast </a:t>
            </a:r>
            <a:r>
              <a:rPr lang="en-US" dirty="0"/>
              <a:t>Line Integral Convolution (</a:t>
            </a:r>
            <a:r>
              <a:rPr lang="en-US" dirty="0" err="1" smtClean="0"/>
              <a:t>FastLIC</a:t>
            </a:r>
            <a:r>
              <a:rPr lang="en-US" dirty="0" smtClean="0"/>
              <a:t>)</a:t>
            </a:r>
            <a:br>
              <a:rPr lang="en-US" dirty="0" smtClean="0"/>
            </a:br>
            <a:r>
              <a:rPr lang="en-US" dirty="0" smtClean="0"/>
              <a:t>Stalling/Hege </a:t>
            </a:r>
            <a:r>
              <a:rPr lang="en-US" dirty="0"/>
              <a:t>1995</a:t>
            </a:r>
            <a:endParaRPr lang="de-DE" dirty="0"/>
          </a:p>
          <a:p>
            <a:r>
              <a:rPr lang="en-US" dirty="0">
                <a:sym typeface="Wingdings" pitchFamily="2" charset="2"/>
              </a:rPr>
              <a:t> Increase p</a:t>
            </a:r>
            <a:r>
              <a:rPr lang="en-US" dirty="0"/>
              <a:t>erformance of LIC</a:t>
            </a:r>
            <a:endParaRPr lang="de-DE" dirty="0"/>
          </a:p>
          <a:p>
            <a:pPr lvl="1"/>
            <a:r>
              <a:rPr lang="en-US" dirty="0"/>
              <a:t>apply convolution on all pixels on a particular stream line</a:t>
            </a:r>
            <a:endParaRPr lang="de-DE" dirty="0"/>
          </a:p>
          <a:p>
            <a:pPr lvl="1"/>
            <a:r>
              <a:rPr lang="en-US" dirty="0"/>
              <a:t>store all pixels for which convolution is carried out</a:t>
            </a:r>
            <a:endParaRPr lang="de-DE" dirty="0"/>
          </a:p>
          <a:p>
            <a:pPr lvl="1"/>
            <a:r>
              <a:rPr lang="en-US" dirty="0"/>
              <a:t>for untouched pixel: start a new tangent curve from there</a:t>
            </a:r>
            <a:endParaRPr lang="de-DE" dirty="0"/>
          </a:p>
          <a:p>
            <a:r>
              <a:rPr lang="en-US" dirty="0"/>
              <a:t>Significant speed up in comparison to original LIC</a:t>
            </a:r>
          </a:p>
          <a:p>
            <a:endParaRPr lang="en-US" dirty="0"/>
          </a:p>
          <a:p>
            <a:r>
              <a:rPr lang="en-US" dirty="0" smtClean="0"/>
              <a:t>Current implementations of LIC follow these ideas instead of the original algorithm.</a:t>
            </a:r>
            <a:endParaRPr lang="de-DE" dirty="0"/>
          </a:p>
        </p:txBody>
      </p:sp>
    </p:spTree>
    <p:extLst>
      <p:ext uri="{BB962C8B-B14F-4D97-AF65-F5344CB8AC3E}">
        <p14:creationId xmlns:p14="http://schemas.microsoft.com/office/powerpoint/2010/main" val="36752704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Performance </a:t>
            </a:r>
            <a:r>
              <a:rPr lang="en-US" dirty="0" smtClean="0">
                <a:sym typeface="Wingdings" panose="05000000000000000000" pitchFamily="2" charset="2"/>
              </a:rPr>
              <a:t> </a:t>
            </a:r>
            <a:r>
              <a:rPr lang="en-US" dirty="0" err="1" smtClean="0">
                <a:sym typeface="Wingdings" panose="05000000000000000000" pitchFamily="2" charset="2"/>
              </a:rPr>
              <a:t>FastLIC</a:t>
            </a:r>
            <a:endParaRPr lang="en-US" dirty="0" smtClean="0">
              <a:sym typeface="Wingdings" panose="05000000000000000000" pitchFamily="2" charset="2"/>
            </a:endParaRPr>
          </a:p>
          <a:p>
            <a:r>
              <a:rPr lang="en-US" dirty="0" smtClean="0"/>
              <a:t>General idea: exploit the coherence along the stream line</a:t>
            </a:r>
          </a:p>
          <a:p>
            <a:endParaRPr lang="en-US" dirty="0"/>
          </a:p>
          <a:p>
            <a:r>
              <a:rPr lang="en-US" dirty="0" smtClean="0"/>
              <a:t>Classic LIC:</a:t>
            </a:r>
            <a:br>
              <a:rPr lang="en-US" dirty="0" smtClean="0"/>
            </a:br>
            <a:r>
              <a:rPr lang="en-US" dirty="0" smtClean="0"/>
              <a:t>Visit every pixel, Integrate stream line, </a:t>
            </a:r>
            <a:r>
              <a:rPr lang="en-US" dirty="0"/>
              <a:t>C</a:t>
            </a:r>
            <a:r>
              <a:rPr lang="en-US" dirty="0" smtClean="0"/>
              <a:t>onvolve</a:t>
            </a:r>
          </a:p>
          <a:p>
            <a:r>
              <a:rPr lang="en-US" dirty="0" err="1" smtClean="0"/>
              <a:t>FastLIC</a:t>
            </a:r>
            <a:r>
              <a:rPr lang="en-US" dirty="0" smtClean="0"/>
              <a:t>:</a:t>
            </a:r>
            <a:r>
              <a:rPr lang="en-US" dirty="0"/>
              <a:t/>
            </a:r>
            <a:br>
              <a:rPr lang="en-US" dirty="0"/>
            </a:br>
            <a:r>
              <a:rPr lang="en-US" dirty="0" smtClean="0"/>
              <a:t>Visit every pixel </a:t>
            </a:r>
            <a:r>
              <a:rPr lang="en-US" dirty="0" smtClean="0">
                <a:solidFill>
                  <a:srgbClr val="00B0F0"/>
                </a:solidFill>
              </a:rPr>
              <a:t>that has not yet been visited</a:t>
            </a:r>
            <a:br>
              <a:rPr lang="en-US" dirty="0" smtClean="0">
                <a:solidFill>
                  <a:srgbClr val="00B0F0"/>
                </a:solidFill>
              </a:rPr>
            </a:br>
            <a:r>
              <a:rPr lang="en-US" dirty="0" smtClean="0"/>
              <a:t>Integrate stream line </a:t>
            </a:r>
            <a:r>
              <a:rPr lang="en-US" dirty="0" smtClean="0">
                <a:solidFill>
                  <a:srgbClr val="00B0F0"/>
                </a:solidFill>
              </a:rPr>
              <a:t>for as long as possible</a:t>
            </a:r>
            <a:r>
              <a:rPr lang="en-US" dirty="0">
                <a:solidFill>
                  <a:srgbClr val="00B0F0"/>
                </a:solidFill>
              </a:rPr>
              <a:t/>
            </a:r>
            <a:br>
              <a:rPr lang="en-US" dirty="0">
                <a:solidFill>
                  <a:srgbClr val="00B0F0"/>
                </a:solidFill>
              </a:rPr>
            </a:br>
            <a:r>
              <a:rPr lang="en-US" dirty="0" smtClean="0"/>
              <a:t>Convolve </a:t>
            </a:r>
            <a:r>
              <a:rPr lang="en-US" dirty="0" smtClean="0">
                <a:solidFill>
                  <a:srgbClr val="00B0F0"/>
                </a:solidFill>
              </a:rPr>
              <a:t>for every pixel covered by the stream line</a:t>
            </a:r>
          </a:p>
        </p:txBody>
      </p:sp>
    </p:spTree>
    <p:extLst>
      <p:ext uri="{BB962C8B-B14F-4D97-AF65-F5344CB8AC3E}">
        <p14:creationId xmlns:p14="http://schemas.microsoft.com/office/powerpoint/2010/main" val="39821978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Performance </a:t>
            </a:r>
            <a:r>
              <a:rPr lang="en-US" dirty="0" smtClean="0">
                <a:sym typeface="Wingdings" panose="05000000000000000000" pitchFamily="2" charset="2"/>
              </a:rPr>
              <a:t> </a:t>
            </a:r>
            <a:r>
              <a:rPr lang="en-US" dirty="0" err="1" smtClean="0">
                <a:sym typeface="Wingdings" panose="05000000000000000000" pitchFamily="2" charset="2"/>
              </a:rPr>
              <a:t>FastLIC</a:t>
            </a:r>
            <a:endParaRPr lang="en-US" dirty="0" smtClean="0">
              <a:sym typeface="Wingdings" panose="05000000000000000000" pitchFamily="2" charset="2"/>
            </a:endParaRPr>
          </a:p>
          <a:p>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968000427"/>
              </p:ext>
            </p:extLst>
          </p:nvPr>
        </p:nvGraphicFramePr>
        <p:xfrm>
          <a:off x="1143000" y="1828800"/>
          <a:ext cx="6858000" cy="4394200"/>
        </p:xfrm>
        <a:graphic>
          <a:graphicData uri="http://schemas.openxmlformats.org/drawingml/2006/table">
            <a:tbl>
              <a:tblPr firstRow="1" bandRow="1">
                <a:tableStyleId>{5940675A-B579-460E-94D1-54222C63F5DA}</a:tableStyleId>
              </a:tblPr>
              <a:tblGrid>
                <a:gridCol w="428625"/>
                <a:gridCol w="428625"/>
                <a:gridCol w="428625"/>
                <a:gridCol w="428625"/>
                <a:gridCol w="428625"/>
                <a:gridCol w="428625"/>
                <a:gridCol w="428625"/>
                <a:gridCol w="428625"/>
                <a:gridCol w="428625"/>
                <a:gridCol w="428625"/>
                <a:gridCol w="428625"/>
                <a:gridCol w="428625"/>
                <a:gridCol w="428625"/>
                <a:gridCol w="428625"/>
                <a:gridCol w="428625"/>
                <a:gridCol w="428625"/>
              </a:tblGrid>
              <a:tr h="43942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5" name="Freeform 4"/>
          <p:cNvSpPr/>
          <p:nvPr/>
        </p:nvSpPr>
        <p:spPr bwMode="auto">
          <a:xfrm>
            <a:off x="1066800" y="2209800"/>
            <a:ext cx="4754452" cy="2895600"/>
          </a:xfrm>
          <a:custGeom>
            <a:avLst/>
            <a:gdLst>
              <a:gd name="connsiteX0" fmla="*/ 0 w 2152482"/>
              <a:gd name="connsiteY0" fmla="*/ 1302818 h 1302818"/>
              <a:gd name="connsiteX1" fmla="*/ 687823 w 2152482"/>
              <a:gd name="connsiteY1" fmla="*/ 356049 h 1302818"/>
              <a:gd name="connsiteX2" fmla="*/ 1448474 w 2152482"/>
              <a:gd name="connsiteY2" fmla="*/ 671639 h 1302818"/>
              <a:gd name="connsiteX3" fmla="*/ 2152482 w 2152482"/>
              <a:gd name="connsiteY3" fmla="*/ 0 h 1302818"/>
            </a:gdLst>
            <a:ahLst/>
            <a:cxnLst>
              <a:cxn ang="0">
                <a:pos x="connsiteX0" y="connsiteY0"/>
              </a:cxn>
              <a:cxn ang="0">
                <a:pos x="connsiteX1" y="connsiteY1"/>
              </a:cxn>
              <a:cxn ang="0">
                <a:pos x="connsiteX2" y="connsiteY2"/>
              </a:cxn>
              <a:cxn ang="0">
                <a:pos x="connsiteX3" y="connsiteY3"/>
              </a:cxn>
            </a:cxnLst>
            <a:rect l="l" t="t" r="r" b="b"/>
            <a:pathLst>
              <a:path w="2152482" h="1302818">
                <a:moveTo>
                  <a:pt x="0" y="1302818"/>
                </a:moveTo>
                <a:cubicBezTo>
                  <a:pt x="223205" y="882031"/>
                  <a:pt x="446411" y="461245"/>
                  <a:pt x="687823" y="356049"/>
                </a:cubicBezTo>
                <a:cubicBezTo>
                  <a:pt x="929235" y="250853"/>
                  <a:pt x="1204364" y="730980"/>
                  <a:pt x="1448474" y="671639"/>
                </a:cubicBezTo>
                <a:cubicBezTo>
                  <a:pt x="1692584" y="612297"/>
                  <a:pt x="1922533" y="306148"/>
                  <a:pt x="2152482" y="0"/>
                </a:cubicBezTo>
              </a:path>
            </a:pathLst>
          </a:custGeom>
          <a:noFill/>
          <a:ln w="762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Oval 5"/>
          <p:cNvSpPr/>
          <p:nvPr/>
        </p:nvSpPr>
        <p:spPr bwMode="auto">
          <a:xfrm>
            <a:off x="3384010" y="3252998"/>
            <a:ext cx="228600" cy="228600"/>
          </a:xfrm>
          <a:prstGeom prst="ellipse">
            <a:avLst/>
          </a:prstGeom>
          <a:solidFill>
            <a:schemeClr val="tx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Oval 6"/>
          <p:cNvSpPr>
            <a:spLocks noChangeAspect="1"/>
          </p:cNvSpPr>
          <p:nvPr/>
        </p:nvSpPr>
        <p:spPr bwMode="auto">
          <a:xfrm>
            <a:off x="3840480" y="3567684"/>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Oval 7"/>
          <p:cNvSpPr>
            <a:spLocks noChangeAspect="1"/>
          </p:cNvSpPr>
          <p:nvPr/>
        </p:nvSpPr>
        <p:spPr bwMode="auto">
          <a:xfrm>
            <a:off x="4312444" y="3596235"/>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Oval 8"/>
          <p:cNvSpPr>
            <a:spLocks noChangeAspect="1"/>
          </p:cNvSpPr>
          <p:nvPr/>
        </p:nvSpPr>
        <p:spPr bwMode="auto">
          <a:xfrm>
            <a:off x="4724400" y="3325067"/>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Oval 9"/>
          <p:cNvSpPr>
            <a:spLocks noChangeAspect="1"/>
          </p:cNvSpPr>
          <p:nvPr/>
        </p:nvSpPr>
        <p:spPr bwMode="auto">
          <a:xfrm>
            <a:off x="5074920" y="2971800"/>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Oval 10"/>
          <p:cNvSpPr>
            <a:spLocks noChangeAspect="1"/>
          </p:cNvSpPr>
          <p:nvPr/>
        </p:nvSpPr>
        <p:spPr bwMode="auto">
          <a:xfrm>
            <a:off x="5391912" y="2584704"/>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Oval 11"/>
          <p:cNvSpPr>
            <a:spLocks noChangeAspect="1"/>
          </p:cNvSpPr>
          <p:nvPr/>
        </p:nvSpPr>
        <p:spPr bwMode="auto">
          <a:xfrm>
            <a:off x="5705047" y="2188251"/>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Oval 12"/>
          <p:cNvSpPr>
            <a:spLocks noChangeAspect="1"/>
          </p:cNvSpPr>
          <p:nvPr/>
        </p:nvSpPr>
        <p:spPr bwMode="auto">
          <a:xfrm>
            <a:off x="1010543" y="4989195"/>
            <a:ext cx="171450" cy="171450"/>
          </a:xfrm>
          <a:prstGeom prst="ellipse">
            <a:avLst/>
          </a:prstGeom>
          <a:solidFill>
            <a:srgbClr val="00B0F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Oval 13"/>
          <p:cNvSpPr>
            <a:spLocks noChangeAspect="1"/>
          </p:cNvSpPr>
          <p:nvPr/>
        </p:nvSpPr>
        <p:spPr bwMode="auto">
          <a:xfrm>
            <a:off x="1307247" y="4381500"/>
            <a:ext cx="171450" cy="171450"/>
          </a:xfrm>
          <a:prstGeom prst="ellipse">
            <a:avLst/>
          </a:prstGeom>
          <a:solidFill>
            <a:srgbClr val="00B0F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Oval 14"/>
          <p:cNvSpPr>
            <a:spLocks noChangeAspect="1"/>
          </p:cNvSpPr>
          <p:nvPr/>
        </p:nvSpPr>
        <p:spPr bwMode="auto">
          <a:xfrm>
            <a:off x="1655862" y="3844290"/>
            <a:ext cx="171450" cy="171450"/>
          </a:xfrm>
          <a:prstGeom prst="ellipse">
            <a:avLst/>
          </a:prstGeom>
          <a:solidFill>
            <a:srgbClr val="00B0F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Oval 15"/>
          <p:cNvSpPr>
            <a:spLocks noChangeAspect="1"/>
          </p:cNvSpPr>
          <p:nvPr/>
        </p:nvSpPr>
        <p:spPr bwMode="auto">
          <a:xfrm>
            <a:off x="2052449" y="3289999"/>
            <a:ext cx="171450" cy="171450"/>
          </a:xfrm>
          <a:prstGeom prst="ellipse">
            <a:avLst/>
          </a:prstGeom>
          <a:solidFill>
            <a:srgbClr val="00B0F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Oval 16"/>
          <p:cNvSpPr>
            <a:spLocks noChangeAspect="1"/>
          </p:cNvSpPr>
          <p:nvPr/>
        </p:nvSpPr>
        <p:spPr bwMode="auto">
          <a:xfrm>
            <a:off x="2496938" y="2924704"/>
            <a:ext cx="171450" cy="171450"/>
          </a:xfrm>
          <a:prstGeom prst="ellipse">
            <a:avLst/>
          </a:prstGeom>
          <a:solidFill>
            <a:srgbClr val="00B0F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Oval 17"/>
          <p:cNvSpPr>
            <a:spLocks noChangeAspect="1"/>
          </p:cNvSpPr>
          <p:nvPr/>
        </p:nvSpPr>
        <p:spPr bwMode="auto">
          <a:xfrm>
            <a:off x="2979177" y="2980495"/>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3" name="Straight Arrow Connector 22"/>
          <p:cNvCxnSpPr/>
          <p:nvPr/>
        </p:nvCxnSpPr>
        <p:spPr bwMode="auto">
          <a:xfrm flipH="1" flipV="1">
            <a:off x="1823849" y="4011357"/>
            <a:ext cx="457200" cy="352425"/>
          </a:xfrm>
          <a:prstGeom prst="straightConnector1">
            <a:avLst/>
          </a:prstGeom>
          <a:no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0416070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Performance </a:t>
            </a:r>
            <a:r>
              <a:rPr lang="en-US" dirty="0" smtClean="0">
                <a:sym typeface="Wingdings" panose="05000000000000000000" pitchFamily="2" charset="2"/>
              </a:rPr>
              <a:t> </a:t>
            </a:r>
            <a:r>
              <a:rPr lang="en-US" dirty="0" err="1" smtClean="0">
                <a:sym typeface="Wingdings" panose="05000000000000000000" pitchFamily="2" charset="2"/>
              </a:rPr>
              <a:t>FastLIC</a:t>
            </a:r>
            <a:endParaRPr lang="en-US" dirty="0" smtClean="0">
              <a:sym typeface="Wingdings" panose="05000000000000000000" pitchFamily="2" charset="2"/>
            </a:endParaRPr>
          </a:p>
          <a:p>
            <a:pPr lvl="1"/>
            <a:r>
              <a:rPr lang="en-US" dirty="0" smtClean="0">
                <a:sym typeface="Wingdings" panose="05000000000000000000" pitchFamily="2" charset="2"/>
              </a:rPr>
              <a:t>Shifting the kernel: fast update possible for most kernels</a:t>
            </a:r>
          </a:p>
          <a:p>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145813295"/>
              </p:ext>
            </p:extLst>
          </p:nvPr>
        </p:nvGraphicFramePr>
        <p:xfrm>
          <a:off x="1143000" y="1828800"/>
          <a:ext cx="6858000" cy="4394200"/>
        </p:xfrm>
        <a:graphic>
          <a:graphicData uri="http://schemas.openxmlformats.org/drawingml/2006/table">
            <a:tbl>
              <a:tblPr firstRow="1" bandRow="1">
                <a:tableStyleId>{5940675A-B579-460E-94D1-54222C63F5DA}</a:tableStyleId>
              </a:tblPr>
              <a:tblGrid>
                <a:gridCol w="428625"/>
                <a:gridCol w="428625"/>
                <a:gridCol w="428625"/>
                <a:gridCol w="428625"/>
                <a:gridCol w="428625"/>
                <a:gridCol w="428625"/>
                <a:gridCol w="428625"/>
                <a:gridCol w="428625"/>
                <a:gridCol w="428625"/>
                <a:gridCol w="428625"/>
                <a:gridCol w="428625"/>
                <a:gridCol w="428625"/>
                <a:gridCol w="428625"/>
                <a:gridCol w="428625"/>
                <a:gridCol w="428625"/>
                <a:gridCol w="428625"/>
              </a:tblGrid>
              <a:tr h="43942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394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5" name="Freeform 4"/>
          <p:cNvSpPr/>
          <p:nvPr/>
        </p:nvSpPr>
        <p:spPr bwMode="auto">
          <a:xfrm>
            <a:off x="1066800" y="2209800"/>
            <a:ext cx="4754452" cy="2895600"/>
          </a:xfrm>
          <a:custGeom>
            <a:avLst/>
            <a:gdLst>
              <a:gd name="connsiteX0" fmla="*/ 0 w 2152482"/>
              <a:gd name="connsiteY0" fmla="*/ 1302818 h 1302818"/>
              <a:gd name="connsiteX1" fmla="*/ 687823 w 2152482"/>
              <a:gd name="connsiteY1" fmla="*/ 356049 h 1302818"/>
              <a:gd name="connsiteX2" fmla="*/ 1448474 w 2152482"/>
              <a:gd name="connsiteY2" fmla="*/ 671639 h 1302818"/>
              <a:gd name="connsiteX3" fmla="*/ 2152482 w 2152482"/>
              <a:gd name="connsiteY3" fmla="*/ 0 h 1302818"/>
            </a:gdLst>
            <a:ahLst/>
            <a:cxnLst>
              <a:cxn ang="0">
                <a:pos x="connsiteX0" y="connsiteY0"/>
              </a:cxn>
              <a:cxn ang="0">
                <a:pos x="connsiteX1" y="connsiteY1"/>
              </a:cxn>
              <a:cxn ang="0">
                <a:pos x="connsiteX2" y="connsiteY2"/>
              </a:cxn>
              <a:cxn ang="0">
                <a:pos x="connsiteX3" y="connsiteY3"/>
              </a:cxn>
            </a:cxnLst>
            <a:rect l="l" t="t" r="r" b="b"/>
            <a:pathLst>
              <a:path w="2152482" h="1302818">
                <a:moveTo>
                  <a:pt x="0" y="1302818"/>
                </a:moveTo>
                <a:cubicBezTo>
                  <a:pt x="223205" y="882031"/>
                  <a:pt x="446411" y="461245"/>
                  <a:pt x="687823" y="356049"/>
                </a:cubicBezTo>
                <a:cubicBezTo>
                  <a:pt x="929235" y="250853"/>
                  <a:pt x="1204364" y="730980"/>
                  <a:pt x="1448474" y="671639"/>
                </a:cubicBezTo>
                <a:cubicBezTo>
                  <a:pt x="1692584" y="612297"/>
                  <a:pt x="1922533" y="306148"/>
                  <a:pt x="2152482" y="0"/>
                </a:cubicBezTo>
              </a:path>
            </a:pathLst>
          </a:custGeom>
          <a:noFill/>
          <a:ln w="762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Oval 5"/>
          <p:cNvSpPr/>
          <p:nvPr/>
        </p:nvSpPr>
        <p:spPr bwMode="auto">
          <a:xfrm>
            <a:off x="3384010" y="3252998"/>
            <a:ext cx="228600" cy="228600"/>
          </a:xfrm>
          <a:prstGeom prst="ellipse">
            <a:avLst/>
          </a:prstGeom>
          <a:solidFill>
            <a:schemeClr val="tx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Oval 6"/>
          <p:cNvSpPr>
            <a:spLocks noChangeAspect="1"/>
          </p:cNvSpPr>
          <p:nvPr/>
        </p:nvSpPr>
        <p:spPr bwMode="auto">
          <a:xfrm>
            <a:off x="3840480" y="3567684"/>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Oval 7"/>
          <p:cNvSpPr>
            <a:spLocks noChangeAspect="1"/>
          </p:cNvSpPr>
          <p:nvPr/>
        </p:nvSpPr>
        <p:spPr bwMode="auto">
          <a:xfrm>
            <a:off x="4312444" y="3596235"/>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Oval 8"/>
          <p:cNvSpPr>
            <a:spLocks noChangeAspect="1"/>
          </p:cNvSpPr>
          <p:nvPr/>
        </p:nvSpPr>
        <p:spPr bwMode="auto">
          <a:xfrm>
            <a:off x="4724400" y="3325067"/>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Oval 9"/>
          <p:cNvSpPr>
            <a:spLocks noChangeAspect="1"/>
          </p:cNvSpPr>
          <p:nvPr/>
        </p:nvSpPr>
        <p:spPr bwMode="auto">
          <a:xfrm>
            <a:off x="5074920" y="2971800"/>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Oval 10"/>
          <p:cNvSpPr>
            <a:spLocks noChangeAspect="1"/>
          </p:cNvSpPr>
          <p:nvPr/>
        </p:nvSpPr>
        <p:spPr bwMode="auto">
          <a:xfrm>
            <a:off x="5391912" y="2584704"/>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Oval 11"/>
          <p:cNvSpPr>
            <a:spLocks noChangeAspect="1"/>
          </p:cNvSpPr>
          <p:nvPr/>
        </p:nvSpPr>
        <p:spPr bwMode="auto">
          <a:xfrm>
            <a:off x="5705047" y="2188251"/>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Oval 12"/>
          <p:cNvSpPr>
            <a:spLocks noChangeAspect="1"/>
          </p:cNvSpPr>
          <p:nvPr/>
        </p:nvSpPr>
        <p:spPr bwMode="auto">
          <a:xfrm>
            <a:off x="1010543" y="4989195"/>
            <a:ext cx="171450" cy="171450"/>
          </a:xfrm>
          <a:prstGeom prst="ellipse">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Oval 13"/>
          <p:cNvSpPr>
            <a:spLocks noChangeAspect="1"/>
          </p:cNvSpPr>
          <p:nvPr/>
        </p:nvSpPr>
        <p:spPr bwMode="auto">
          <a:xfrm>
            <a:off x="1307247" y="4381500"/>
            <a:ext cx="171450" cy="171450"/>
          </a:xfrm>
          <a:prstGeom prst="ellipse">
            <a:avLst/>
          </a:prstGeom>
          <a:solidFill>
            <a:srgbClr val="00B0F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Oval 14"/>
          <p:cNvSpPr>
            <a:spLocks noChangeAspect="1"/>
          </p:cNvSpPr>
          <p:nvPr/>
        </p:nvSpPr>
        <p:spPr bwMode="auto">
          <a:xfrm>
            <a:off x="1655862" y="3844290"/>
            <a:ext cx="171450" cy="171450"/>
          </a:xfrm>
          <a:prstGeom prst="ellipse">
            <a:avLst/>
          </a:prstGeom>
          <a:solidFill>
            <a:srgbClr val="00B0F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Oval 15"/>
          <p:cNvSpPr>
            <a:spLocks noChangeAspect="1"/>
          </p:cNvSpPr>
          <p:nvPr/>
        </p:nvSpPr>
        <p:spPr bwMode="auto">
          <a:xfrm>
            <a:off x="2052449" y="3289999"/>
            <a:ext cx="171450" cy="171450"/>
          </a:xfrm>
          <a:prstGeom prst="ellipse">
            <a:avLst/>
          </a:prstGeom>
          <a:solidFill>
            <a:srgbClr val="00B0F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Oval 16"/>
          <p:cNvSpPr>
            <a:spLocks noChangeAspect="1"/>
          </p:cNvSpPr>
          <p:nvPr/>
        </p:nvSpPr>
        <p:spPr bwMode="auto">
          <a:xfrm>
            <a:off x="2496938" y="2924704"/>
            <a:ext cx="171450" cy="171450"/>
          </a:xfrm>
          <a:prstGeom prst="ellipse">
            <a:avLst/>
          </a:prstGeom>
          <a:solidFill>
            <a:srgbClr val="00B0F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Oval 17"/>
          <p:cNvSpPr>
            <a:spLocks noChangeAspect="1"/>
          </p:cNvSpPr>
          <p:nvPr/>
        </p:nvSpPr>
        <p:spPr bwMode="auto">
          <a:xfrm>
            <a:off x="2979177" y="2980495"/>
            <a:ext cx="171450" cy="171450"/>
          </a:xfrm>
          <a:prstGeom prst="ellipse">
            <a:avLst/>
          </a:prstGeom>
          <a:solidFill>
            <a:srgbClr val="00B0F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3" name="Straight Arrow Connector 22"/>
          <p:cNvCxnSpPr/>
          <p:nvPr/>
        </p:nvCxnSpPr>
        <p:spPr bwMode="auto">
          <a:xfrm flipH="1" flipV="1">
            <a:off x="2212879" y="3433068"/>
            <a:ext cx="457200" cy="352425"/>
          </a:xfrm>
          <a:prstGeom prst="straightConnector1">
            <a:avLst/>
          </a:prstGeom>
          <a:no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97769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Performance </a:t>
            </a:r>
            <a:r>
              <a:rPr lang="en-US" dirty="0" smtClean="0">
                <a:sym typeface="Wingdings" panose="05000000000000000000" pitchFamily="2" charset="2"/>
              </a:rPr>
              <a:t> </a:t>
            </a:r>
            <a:r>
              <a:rPr lang="en-US" dirty="0" err="1" smtClean="0">
                <a:sym typeface="Wingdings" panose="05000000000000000000" pitchFamily="2" charset="2"/>
              </a:rPr>
              <a:t>FastLIC</a:t>
            </a:r>
            <a:endParaRPr lang="en-US" dirty="0" smtClean="0">
              <a:sym typeface="Wingdings" panose="05000000000000000000" pitchFamily="2" charset="2"/>
            </a:endParaRPr>
          </a:p>
          <a:p>
            <a:r>
              <a:rPr lang="en-US" dirty="0" smtClean="0">
                <a:sym typeface="Wingdings" panose="05000000000000000000" pitchFamily="2" charset="2"/>
              </a:rPr>
              <a:t>Significantly fewer stream lines required</a:t>
            </a:r>
          </a:p>
          <a:p>
            <a:r>
              <a:rPr lang="en-US" dirty="0" smtClean="0">
                <a:sym typeface="Wingdings" panose="05000000000000000000" pitchFamily="2" charset="2"/>
              </a:rPr>
              <a:t>Significantly better anti-aliasing</a:t>
            </a:r>
          </a:p>
        </p:txBody>
      </p:sp>
      <p:sp>
        <p:nvSpPr>
          <p:cNvPr id="20" name="TextBox 19"/>
          <p:cNvSpPr txBox="1"/>
          <p:nvPr/>
        </p:nvSpPr>
        <p:spPr>
          <a:xfrm>
            <a:off x="726260" y="4919641"/>
            <a:ext cx="3845740" cy="923330"/>
          </a:xfrm>
          <a:prstGeom prst="rect">
            <a:avLst/>
          </a:prstGeom>
          <a:noFill/>
        </p:spPr>
        <p:txBody>
          <a:bodyPr wrap="square" rtlCol="0">
            <a:spAutoFit/>
          </a:bodyPr>
          <a:lstStyle/>
          <a:p>
            <a:pPr algn="ctr"/>
            <a:r>
              <a:rPr lang="en-US" dirty="0" smtClean="0"/>
              <a:t>131072 </a:t>
            </a:r>
            <a:r>
              <a:rPr lang="en-US" dirty="0"/>
              <a:t>stream lines </a:t>
            </a:r>
            <a:r>
              <a:rPr lang="en-US" dirty="0" smtClean="0"/>
              <a:t>were required to </a:t>
            </a:r>
            <a:r>
              <a:rPr lang="en-US" dirty="0"/>
              <a:t>compute the </a:t>
            </a:r>
            <a:r>
              <a:rPr lang="en-US" dirty="0" smtClean="0"/>
              <a:t>classic LIC </a:t>
            </a:r>
            <a:r>
              <a:rPr lang="en-US" dirty="0"/>
              <a:t>texture</a:t>
            </a:r>
            <a:r>
              <a:rPr lang="en-US" dirty="0" smtClean="0"/>
              <a:t>.</a:t>
            </a:r>
          </a:p>
          <a:p>
            <a:pPr algn="ctr"/>
            <a:r>
              <a:rPr lang="en-US" dirty="0" smtClean="0"/>
              <a:t>9 seconds for 512x256 texture.</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886200" cy="2226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07" y="2673156"/>
            <a:ext cx="3882858" cy="2220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804866" y="4919641"/>
            <a:ext cx="3845740" cy="923330"/>
          </a:xfrm>
          <a:prstGeom prst="rect">
            <a:avLst/>
          </a:prstGeom>
          <a:noFill/>
        </p:spPr>
        <p:txBody>
          <a:bodyPr wrap="square" rtlCol="0">
            <a:spAutoFit/>
          </a:bodyPr>
          <a:lstStyle/>
          <a:p>
            <a:pPr algn="ctr"/>
            <a:r>
              <a:rPr lang="en-US" dirty="0" smtClean="0"/>
              <a:t>6186 stream </a:t>
            </a:r>
            <a:r>
              <a:rPr lang="en-US" dirty="0"/>
              <a:t>lines </a:t>
            </a:r>
            <a:r>
              <a:rPr lang="en-US" dirty="0" smtClean="0"/>
              <a:t>were required to </a:t>
            </a:r>
            <a:r>
              <a:rPr lang="en-US" dirty="0"/>
              <a:t>compute the </a:t>
            </a:r>
            <a:r>
              <a:rPr lang="en-US" dirty="0" err="1" smtClean="0"/>
              <a:t>FastLIC</a:t>
            </a:r>
            <a:r>
              <a:rPr lang="en-US" dirty="0" smtClean="0"/>
              <a:t> </a:t>
            </a:r>
            <a:r>
              <a:rPr lang="en-US" dirty="0"/>
              <a:t>texture</a:t>
            </a:r>
            <a:r>
              <a:rPr lang="en-US" dirty="0" smtClean="0"/>
              <a:t>.</a:t>
            </a:r>
          </a:p>
          <a:p>
            <a:pPr algn="ctr"/>
            <a:r>
              <a:rPr lang="en-US" dirty="0" smtClean="0"/>
              <a:t>&lt;1 second for 512x256 texture.</a:t>
            </a:r>
            <a:endParaRPr lang="en-US" dirty="0"/>
          </a:p>
        </p:txBody>
      </p:sp>
    </p:spTree>
    <p:extLst>
      <p:ext uri="{BB962C8B-B14F-4D97-AF65-F5344CB8AC3E}">
        <p14:creationId xmlns:p14="http://schemas.microsoft.com/office/powerpoint/2010/main" val="80352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9555" name="Object 3"/>
          <p:cNvGraphicFramePr>
            <a:graphicFrameLocks noChangeAspect="1"/>
          </p:cNvGraphicFramePr>
          <p:nvPr/>
        </p:nvGraphicFramePr>
        <p:xfrm>
          <a:off x="1497013" y="3162300"/>
          <a:ext cx="2446337" cy="2298700"/>
        </p:xfrm>
        <a:graphic>
          <a:graphicData uri="http://schemas.openxmlformats.org/presentationml/2006/ole">
            <mc:AlternateContent xmlns:mc="http://schemas.openxmlformats.org/markup-compatibility/2006">
              <mc:Choice xmlns:v="urn:schemas-microsoft-com:vml" Requires="v">
                <p:oleObj spid="_x0000_s1068" name="CorelDRAW" r:id="rId4" imgW="2446020" imgH="2299335" progId="CorelDRAW.Graphic.11">
                  <p:embed/>
                </p:oleObj>
              </mc:Choice>
              <mc:Fallback>
                <p:oleObj name="CorelDRAW" r:id="rId4" imgW="2446020" imgH="2299335" progId="CorelDRAW.Graphic.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7013" y="3162300"/>
                        <a:ext cx="2446337" cy="2298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9557" name="Rectangle 5"/>
          <p:cNvSpPr>
            <a:spLocks noGrp="1" noChangeArrowheads="1"/>
          </p:cNvSpPr>
          <p:nvPr>
            <p:ph type="title"/>
          </p:nvPr>
        </p:nvSpPr>
        <p:spPr/>
        <p:txBody>
          <a:bodyPr/>
          <a:lstStyle/>
          <a:p>
            <a:r>
              <a:rPr lang="de-DE"/>
              <a:t>Flow Visualization: Geometry-Based Methods</a:t>
            </a:r>
          </a:p>
        </p:txBody>
      </p:sp>
    </p:spTree>
    <p:extLst>
      <p:ext uri="{BB962C8B-B14F-4D97-AF65-F5344CB8AC3E}">
        <p14:creationId xmlns:p14="http://schemas.microsoft.com/office/powerpoint/2010/main" val="10557708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Integral Convolution</a:t>
            </a:r>
          </a:p>
        </p:txBody>
      </p:sp>
      <p:sp>
        <p:nvSpPr>
          <p:cNvPr id="3" name="Content Placeholder 2"/>
          <p:cNvSpPr>
            <a:spLocks noGrp="1"/>
          </p:cNvSpPr>
          <p:nvPr>
            <p:ph idx="1"/>
          </p:nvPr>
        </p:nvSpPr>
        <p:spPr/>
        <p:txBody>
          <a:bodyPr/>
          <a:lstStyle/>
          <a:p>
            <a:r>
              <a:rPr lang="en-US" dirty="0" smtClean="0"/>
              <a:t>Technical details: Reproducibility</a:t>
            </a:r>
          </a:p>
          <a:p>
            <a:r>
              <a:rPr lang="en-US" dirty="0" smtClean="0"/>
              <a:t>Using a random texture makes it difficult to reproduce the result from a previous run of the program</a:t>
            </a:r>
          </a:p>
          <a:p>
            <a:r>
              <a:rPr lang="en-US" dirty="0" smtClean="0">
                <a:sym typeface="Wingdings" panose="05000000000000000000" pitchFamily="2" charset="2"/>
              </a:rPr>
              <a:t> </a:t>
            </a:r>
            <a:r>
              <a:rPr lang="en-US" dirty="0" smtClean="0"/>
              <a:t>Initialize the random number generator using a seed.</a:t>
            </a:r>
          </a:p>
          <a:p>
            <a:pPr lvl="1"/>
            <a:r>
              <a:rPr lang="en-US" dirty="0" smtClean="0"/>
              <a:t>The seed could be a parameter given by the user.</a:t>
            </a:r>
          </a:p>
          <a:p>
            <a:pPr lvl="1"/>
            <a:r>
              <a:rPr lang="en-US" dirty="0" err="1" smtClean="0"/>
              <a:t>srand</a:t>
            </a:r>
            <a:r>
              <a:rPr lang="en-US" dirty="0" smtClean="0"/>
              <a:t>() is the corresponding C function.</a:t>
            </a:r>
          </a:p>
          <a:p>
            <a:pPr lvl="1"/>
            <a:r>
              <a:rPr lang="en-US" dirty="0" smtClean="0"/>
              <a:t>Then, the same random texture is generated with each run of the program.</a:t>
            </a:r>
            <a:r>
              <a:rPr lang="en-US" dirty="0"/>
              <a:t> </a:t>
            </a:r>
            <a:r>
              <a:rPr lang="en-US" dirty="0" smtClean="0"/>
              <a:t>Unless you change other parameters such as the size of the texture.</a:t>
            </a:r>
          </a:p>
        </p:txBody>
      </p:sp>
    </p:spTree>
    <p:extLst>
      <p:ext uri="{BB962C8B-B14F-4D97-AF65-F5344CB8AC3E}">
        <p14:creationId xmlns:p14="http://schemas.microsoft.com/office/powerpoint/2010/main" val="22128411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87" name="Rectangle 19"/>
          <p:cNvSpPr>
            <a:spLocks noGrp="1" noChangeArrowheads="1"/>
          </p:cNvSpPr>
          <p:nvPr>
            <p:ph type="title"/>
          </p:nvPr>
        </p:nvSpPr>
        <p:spPr/>
        <p:txBody>
          <a:bodyPr/>
          <a:lstStyle/>
          <a:p>
            <a:r>
              <a:rPr lang="de-DE"/>
              <a:t>Flow Visualization: Image-Based Methods</a:t>
            </a:r>
          </a:p>
        </p:txBody>
      </p:sp>
      <p:sp>
        <p:nvSpPr>
          <p:cNvPr id="1184788" name="Rectangle 20"/>
          <p:cNvSpPr>
            <a:spLocks noGrp="1" noChangeArrowheads="1"/>
          </p:cNvSpPr>
          <p:nvPr>
            <p:ph idx="1"/>
          </p:nvPr>
        </p:nvSpPr>
        <p:spPr/>
        <p:txBody>
          <a:bodyPr/>
          <a:lstStyle/>
          <a:p>
            <a:r>
              <a:rPr lang="en-US" b="1" dirty="0"/>
              <a:t>LIC – Line Integral Convolution</a:t>
            </a:r>
          </a:p>
          <a:p>
            <a:r>
              <a:rPr lang="en-US" dirty="0"/>
              <a:t>Improving LIC in the following directions:</a:t>
            </a:r>
          </a:p>
          <a:p>
            <a:r>
              <a:rPr lang="en-US" dirty="0" smtClean="0">
                <a:sym typeface="Wingdings" pitchFamily="2" charset="2"/>
              </a:rPr>
              <a:t> </a:t>
            </a:r>
            <a:r>
              <a:rPr lang="en-US" dirty="0"/>
              <a:t>combination with color </a:t>
            </a:r>
            <a:r>
              <a:rPr lang="en-US" dirty="0" smtClean="0"/>
              <a:t>coding</a:t>
            </a:r>
          </a:p>
          <a:p>
            <a:r>
              <a:rPr lang="en-US" dirty="0" smtClean="0">
                <a:sym typeface="Wingdings" pitchFamily="2" charset="2"/>
              </a:rPr>
              <a:t> special applications (motion blur…)</a:t>
            </a:r>
            <a:endParaRPr lang="en-US" dirty="0"/>
          </a:p>
          <a:p>
            <a:r>
              <a:rPr lang="en-US" dirty="0" smtClean="0">
                <a:sym typeface="Wingdings" pitchFamily="2" charset="2"/>
              </a:rPr>
              <a:t> </a:t>
            </a:r>
            <a:r>
              <a:rPr lang="en-US" dirty="0" smtClean="0"/>
              <a:t>adding flow orientation</a:t>
            </a:r>
          </a:p>
          <a:p>
            <a:r>
              <a:rPr lang="en-US" dirty="0" smtClean="0">
                <a:sym typeface="Wingdings" pitchFamily="2" charset="2"/>
              </a:rPr>
              <a:t> </a:t>
            </a:r>
            <a:r>
              <a:rPr lang="en-US" dirty="0">
                <a:sym typeface="Wingdings" pitchFamily="2" charset="2"/>
              </a:rPr>
              <a:t>LIC </a:t>
            </a:r>
            <a:r>
              <a:rPr lang="en-US" dirty="0"/>
              <a:t>on surfaces</a:t>
            </a:r>
          </a:p>
          <a:p>
            <a:r>
              <a:rPr lang="en-US" dirty="0">
                <a:sym typeface="Wingdings" pitchFamily="2" charset="2"/>
              </a:rPr>
              <a:t> LIC for 3D flows</a:t>
            </a:r>
          </a:p>
          <a:p>
            <a:r>
              <a:rPr lang="en-US" dirty="0">
                <a:sym typeface="Wingdings" pitchFamily="2" charset="2"/>
              </a:rPr>
              <a:t> LIC for </a:t>
            </a:r>
            <a:r>
              <a:rPr lang="en-US" dirty="0"/>
              <a:t>unsteady flows</a:t>
            </a:r>
            <a:endParaRPr lang="de-DE" dirty="0"/>
          </a:p>
        </p:txBody>
      </p:sp>
    </p:spTree>
    <p:extLst>
      <p:ext uri="{BB962C8B-B14F-4D97-AF65-F5344CB8AC3E}">
        <p14:creationId xmlns:p14="http://schemas.microsoft.com/office/powerpoint/2010/main" val="42751344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Rectangle 2"/>
          <p:cNvSpPr>
            <a:spLocks noGrp="1" noChangeArrowheads="1"/>
          </p:cNvSpPr>
          <p:nvPr>
            <p:ph type="title"/>
          </p:nvPr>
        </p:nvSpPr>
        <p:spPr/>
        <p:txBody>
          <a:bodyPr/>
          <a:lstStyle/>
          <a:p>
            <a:r>
              <a:rPr lang="de-DE"/>
              <a:t>Flow Visualization: Image-Based Methods</a:t>
            </a:r>
          </a:p>
        </p:txBody>
      </p:sp>
      <p:sp>
        <p:nvSpPr>
          <p:cNvPr id="1286147" name="Rectangle 3"/>
          <p:cNvSpPr>
            <a:spLocks noGrp="1" noChangeArrowheads="1"/>
          </p:cNvSpPr>
          <p:nvPr>
            <p:ph idx="1"/>
          </p:nvPr>
        </p:nvSpPr>
        <p:spPr/>
        <p:txBody>
          <a:bodyPr/>
          <a:lstStyle/>
          <a:p>
            <a:r>
              <a:rPr lang="en-US" b="1"/>
              <a:t>LIC – Line Integral Convolution</a:t>
            </a:r>
          </a:p>
          <a:p>
            <a:r>
              <a:rPr lang="en-US"/>
              <a:t>Combination with color coding</a:t>
            </a:r>
          </a:p>
          <a:p>
            <a:r>
              <a:rPr lang="en-US"/>
              <a:t>Usually, LIC does not use the color channel</a:t>
            </a:r>
          </a:p>
          <a:p>
            <a:pPr lvl="1"/>
            <a:r>
              <a:rPr lang="en-US">
                <a:sym typeface="Wingdings" pitchFamily="2" charset="2"/>
              </a:rPr>
              <a:t> Use color to encode scalar quantities</a:t>
            </a:r>
            <a:endParaRPr lang="de-DE"/>
          </a:p>
        </p:txBody>
      </p:sp>
      <p:sp>
        <p:nvSpPr>
          <p:cNvPr id="1286149" name="Text Box 5"/>
          <p:cNvSpPr txBox="1">
            <a:spLocks noChangeArrowheads="1"/>
          </p:cNvSpPr>
          <p:nvPr/>
        </p:nvSpPr>
        <p:spPr bwMode="auto">
          <a:xfrm>
            <a:off x="6138862" y="4308475"/>
            <a:ext cx="27765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Velocity magnitude encoded using color</a:t>
            </a:r>
            <a:endParaRPr lang="de-DE"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68" t="7356" r="1268" b="7201"/>
          <a:stretch/>
        </p:blipFill>
        <p:spPr bwMode="auto">
          <a:xfrm>
            <a:off x="457200" y="2898598"/>
            <a:ext cx="5562600" cy="3209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146954" y="5769939"/>
            <a:ext cx="2473754" cy="338554"/>
          </a:xfrm>
          <a:prstGeom prst="rect">
            <a:avLst/>
          </a:prstGeom>
          <a:noFill/>
        </p:spPr>
        <p:txBody>
          <a:bodyPr wrap="none" rtlCol="0">
            <a:spAutoFit/>
          </a:bodyPr>
          <a:lstStyle/>
          <a:p>
            <a:r>
              <a:rPr lang="en-US" sz="1600" i="1" dirty="0" smtClean="0"/>
              <a:t>2D flow behind a cylinder</a:t>
            </a:r>
            <a:endParaRPr lang="en-US" sz="1600" i="1" dirty="0"/>
          </a:p>
        </p:txBody>
      </p:sp>
    </p:spTree>
    <p:extLst>
      <p:ext uri="{BB962C8B-B14F-4D97-AF65-F5344CB8AC3E}">
        <p14:creationId xmlns:p14="http://schemas.microsoft.com/office/powerpoint/2010/main" val="41291182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ln/>
        </p:spPr>
        <p:txBody>
          <a:bodyPr/>
          <a:lstStyle/>
          <a:p>
            <a:r>
              <a:rPr lang="en-US"/>
              <a:t>Line Integral Convolution</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58" y="189130"/>
            <a:ext cx="4718707" cy="285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58" y="3022871"/>
            <a:ext cx="4718707" cy="3454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5715000" y="2376540"/>
            <a:ext cx="2932014" cy="646331"/>
          </a:xfrm>
          <a:prstGeom prst="rect">
            <a:avLst/>
          </a:prstGeom>
          <a:noFill/>
        </p:spPr>
        <p:txBody>
          <a:bodyPr wrap="square" rtlCol="0">
            <a:spAutoFit/>
          </a:bodyPr>
          <a:lstStyle/>
          <a:p>
            <a:r>
              <a:rPr lang="en-US" dirty="0">
                <a:ea typeface="Gill Sans" charset="0"/>
                <a:cs typeface="Gill Sans" charset="0"/>
              </a:rPr>
              <a:t>LIC and color coding of velocity magnitude</a:t>
            </a:r>
          </a:p>
        </p:txBody>
      </p:sp>
    </p:spTree>
    <p:extLst>
      <p:ext uri="{BB962C8B-B14F-4D97-AF65-F5344CB8AC3E}">
        <p14:creationId xmlns:p14="http://schemas.microsoft.com/office/powerpoint/2010/main" val="198602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Rectangle 2"/>
          <p:cNvSpPr>
            <a:spLocks noGrp="1" noChangeArrowheads="1"/>
          </p:cNvSpPr>
          <p:nvPr>
            <p:ph type="title"/>
          </p:nvPr>
        </p:nvSpPr>
        <p:spPr/>
        <p:txBody>
          <a:bodyPr/>
          <a:lstStyle/>
          <a:p>
            <a:r>
              <a:rPr lang="de-DE"/>
              <a:t>Flow Visualization: Image-Based Methods</a:t>
            </a:r>
          </a:p>
        </p:txBody>
      </p:sp>
      <p:sp>
        <p:nvSpPr>
          <p:cNvPr id="1287171" name="Rectangle 3"/>
          <p:cNvSpPr>
            <a:spLocks noGrp="1" noChangeArrowheads="1"/>
          </p:cNvSpPr>
          <p:nvPr>
            <p:ph idx="1"/>
          </p:nvPr>
        </p:nvSpPr>
        <p:spPr/>
        <p:txBody>
          <a:bodyPr/>
          <a:lstStyle/>
          <a:p>
            <a:r>
              <a:rPr lang="en-US" b="1"/>
              <a:t>Color Weaving</a:t>
            </a:r>
            <a:r>
              <a:rPr lang="en-US"/>
              <a:t> (Urness et al., Vis 2003)</a:t>
            </a:r>
          </a:p>
          <a:p>
            <a:r>
              <a:rPr lang="en-US"/>
              <a:t>How to encode different scalar quantities in a single LIC image?</a:t>
            </a:r>
            <a:endParaRPr lang="de-DE"/>
          </a:p>
        </p:txBody>
      </p:sp>
      <p:pic>
        <p:nvPicPr>
          <p:cNvPr id="1287172" name="Picture 4" descr="weaved-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752600"/>
            <a:ext cx="4895850" cy="4895850"/>
          </a:xfrm>
          <a:prstGeom prst="rect">
            <a:avLst/>
          </a:prstGeom>
          <a:noFill/>
          <a:extLst>
            <a:ext uri="{909E8E84-426E-40DD-AFC4-6F175D3DCCD1}">
              <a14:hiddenFill xmlns:a14="http://schemas.microsoft.com/office/drawing/2010/main">
                <a:solidFill>
                  <a:srgbClr val="FFFFFF"/>
                </a:solidFill>
              </a14:hiddenFill>
            </a:ext>
          </a:extLst>
        </p:spPr>
      </p:pic>
      <p:sp>
        <p:nvSpPr>
          <p:cNvPr id="1287173" name="Text Box 5"/>
          <p:cNvSpPr txBox="1">
            <a:spLocks noChangeArrowheads="1"/>
          </p:cNvSpPr>
          <p:nvPr/>
        </p:nvSpPr>
        <p:spPr bwMode="auto">
          <a:xfrm>
            <a:off x="381000" y="3962400"/>
            <a:ext cx="32766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sz="1800"/>
              <a:t>Four artificially defined, mutually overlapping regions, overlaid on a LIC image. The color combinations in the overlap regions are obtained by averaging in RGB colorspace.</a:t>
            </a:r>
          </a:p>
        </p:txBody>
      </p:sp>
    </p:spTree>
    <p:extLst>
      <p:ext uri="{BB962C8B-B14F-4D97-AF65-F5344CB8AC3E}">
        <p14:creationId xmlns:p14="http://schemas.microsoft.com/office/powerpoint/2010/main" val="36664232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9222" name="Picture 6" descr="weaved-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752600"/>
            <a:ext cx="4895850" cy="4895850"/>
          </a:xfrm>
          <a:prstGeom prst="rect">
            <a:avLst/>
          </a:prstGeom>
          <a:noFill/>
          <a:extLst>
            <a:ext uri="{909E8E84-426E-40DD-AFC4-6F175D3DCCD1}">
              <a14:hiddenFill xmlns:a14="http://schemas.microsoft.com/office/drawing/2010/main">
                <a:solidFill>
                  <a:srgbClr val="FFFFFF"/>
                </a:solidFill>
              </a14:hiddenFill>
            </a:ext>
          </a:extLst>
        </p:spPr>
      </p:pic>
      <p:sp>
        <p:nvSpPr>
          <p:cNvPr id="1289218" name="Rectangle 2"/>
          <p:cNvSpPr>
            <a:spLocks noGrp="1" noChangeArrowheads="1"/>
          </p:cNvSpPr>
          <p:nvPr>
            <p:ph type="title"/>
          </p:nvPr>
        </p:nvSpPr>
        <p:spPr/>
        <p:txBody>
          <a:bodyPr/>
          <a:lstStyle/>
          <a:p>
            <a:r>
              <a:rPr lang="de-DE"/>
              <a:t>Flow Visualization: Image-Based Methods</a:t>
            </a:r>
          </a:p>
        </p:txBody>
      </p:sp>
      <p:sp>
        <p:nvSpPr>
          <p:cNvPr id="1289219" name="Rectangle 3"/>
          <p:cNvSpPr>
            <a:spLocks noGrp="1" noChangeArrowheads="1"/>
          </p:cNvSpPr>
          <p:nvPr>
            <p:ph idx="1"/>
          </p:nvPr>
        </p:nvSpPr>
        <p:spPr/>
        <p:txBody>
          <a:bodyPr/>
          <a:lstStyle/>
          <a:p>
            <a:r>
              <a:rPr lang="en-US" b="1"/>
              <a:t>Color Weaving</a:t>
            </a:r>
            <a:r>
              <a:rPr lang="en-US"/>
              <a:t> (Urness et al., Vis 2003)</a:t>
            </a:r>
          </a:p>
          <a:p>
            <a:r>
              <a:rPr lang="en-US"/>
              <a:t>How to encode different scalar quantities in a single LIC image?</a:t>
            </a:r>
            <a:endParaRPr lang="de-DE"/>
          </a:p>
        </p:txBody>
      </p:sp>
      <p:sp>
        <p:nvSpPr>
          <p:cNvPr id="1289221" name="Text Box 5"/>
          <p:cNvSpPr txBox="1">
            <a:spLocks noChangeArrowheads="1"/>
          </p:cNvSpPr>
          <p:nvPr/>
        </p:nvSpPr>
        <p:spPr bwMode="auto">
          <a:xfrm>
            <a:off x="381000" y="2860675"/>
            <a:ext cx="32766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1800"/>
              <a:t>The same four regions, represented across the same LIC image via </a:t>
            </a:r>
            <a:r>
              <a:rPr lang="en-US" sz="1800" i="1"/>
              <a:t>color weaving</a:t>
            </a:r>
            <a:r>
              <a:rPr lang="en-US" sz="1800"/>
              <a:t>. Note the continuity of color along individual streamlines within each region, and the ability to accurately perceive combinations of component colors in the areas of high overlap (characterized by the presence of three or more</a:t>
            </a:r>
          </a:p>
          <a:p>
            <a:pPr algn="l"/>
            <a:r>
              <a:rPr lang="en-US" sz="1800"/>
              <a:t>layers).</a:t>
            </a:r>
            <a:endParaRPr lang="de-DE" sz="1800"/>
          </a:p>
        </p:txBody>
      </p:sp>
    </p:spTree>
    <p:extLst>
      <p:ext uri="{BB962C8B-B14F-4D97-AF65-F5344CB8AC3E}">
        <p14:creationId xmlns:p14="http://schemas.microsoft.com/office/powerpoint/2010/main" val="39147986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Rectangle 2"/>
          <p:cNvSpPr>
            <a:spLocks noGrp="1" noChangeArrowheads="1"/>
          </p:cNvSpPr>
          <p:nvPr>
            <p:ph type="title"/>
          </p:nvPr>
        </p:nvSpPr>
        <p:spPr/>
        <p:txBody>
          <a:bodyPr/>
          <a:lstStyle/>
          <a:p>
            <a:r>
              <a:rPr lang="de-DE"/>
              <a:t>Flow Visualization: Image-Based Methods</a:t>
            </a:r>
          </a:p>
        </p:txBody>
      </p:sp>
      <p:sp>
        <p:nvSpPr>
          <p:cNvPr id="1288195" name="Rectangle 3"/>
          <p:cNvSpPr>
            <a:spLocks noGrp="1" noChangeArrowheads="1"/>
          </p:cNvSpPr>
          <p:nvPr>
            <p:ph idx="1"/>
          </p:nvPr>
        </p:nvSpPr>
        <p:spPr/>
        <p:txBody>
          <a:bodyPr/>
          <a:lstStyle/>
          <a:p>
            <a:r>
              <a:rPr lang="en-US" b="1"/>
              <a:t>Color Weaving</a:t>
            </a:r>
            <a:r>
              <a:rPr lang="en-US"/>
              <a:t> (Urness et al., Vis 2003)</a:t>
            </a:r>
          </a:p>
          <a:p>
            <a:r>
              <a:rPr lang="en-US"/>
              <a:t>Idea: Visualize multi-variate data on top of LIC by encoding different scalar quantities into the color of neighboring stream lines</a:t>
            </a:r>
            <a:endParaRPr lang="de-DE"/>
          </a:p>
        </p:txBody>
      </p:sp>
      <p:pic>
        <p:nvPicPr>
          <p:cNvPr id="1288196" name="Picture 4" descr="weaved-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572000"/>
            <a:ext cx="2743200" cy="1346200"/>
          </a:xfrm>
          <a:prstGeom prst="rect">
            <a:avLst/>
          </a:prstGeom>
          <a:noFill/>
          <a:extLst>
            <a:ext uri="{909E8E84-426E-40DD-AFC4-6F175D3DCCD1}">
              <a14:hiddenFill xmlns:a14="http://schemas.microsoft.com/office/drawing/2010/main">
                <a:solidFill>
                  <a:srgbClr val="FFFFFF"/>
                </a:solidFill>
              </a14:hiddenFill>
            </a:ext>
          </a:extLst>
        </p:spPr>
      </p:pic>
      <p:pic>
        <p:nvPicPr>
          <p:cNvPr id="1288197" name="Picture 5" descr="weaved-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590800"/>
            <a:ext cx="2743200" cy="1346200"/>
          </a:xfrm>
          <a:prstGeom prst="rect">
            <a:avLst/>
          </a:prstGeom>
          <a:noFill/>
          <a:extLst>
            <a:ext uri="{909E8E84-426E-40DD-AFC4-6F175D3DCCD1}">
              <a14:hiddenFill xmlns:a14="http://schemas.microsoft.com/office/drawing/2010/main">
                <a:solidFill>
                  <a:srgbClr val="FFFFFF"/>
                </a:solidFill>
              </a14:hiddenFill>
            </a:ext>
          </a:extLst>
        </p:spPr>
      </p:pic>
      <p:pic>
        <p:nvPicPr>
          <p:cNvPr id="1288198" name="Picture 6" descr="weaved-0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572000"/>
            <a:ext cx="2743200" cy="1346200"/>
          </a:xfrm>
          <a:prstGeom prst="rect">
            <a:avLst/>
          </a:prstGeom>
          <a:noFill/>
          <a:extLst>
            <a:ext uri="{909E8E84-426E-40DD-AFC4-6F175D3DCCD1}">
              <a14:hiddenFill xmlns:a14="http://schemas.microsoft.com/office/drawing/2010/main">
                <a:solidFill>
                  <a:srgbClr val="FFFFFF"/>
                </a:solidFill>
              </a14:hiddenFill>
            </a:ext>
          </a:extLst>
        </p:spPr>
      </p:pic>
      <p:sp>
        <p:nvSpPr>
          <p:cNvPr id="1288199" name="Text Box 7"/>
          <p:cNvSpPr txBox="1">
            <a:spLocks noChangeArrowheads="1"/>
          </p:cNvSpPr>
          <p:nvPr/>
        </p:nvSpPr>
        <p:spPr bwMode="auto">
          <a:xfrm>
            <a:off x="3678238" y="4038600"/>
            <a:ext cx="1328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Close-ups</a:t>
            </a:r>
            <a:endParaRPr lang="de-DE"/>
          </a:p>
        </p:txBody>
      </p:sp>
    </p:spTree>
    <p:extLst>
      <p:ext uri="{BB962C8B-B14F-4D97-AF65-F5344CB8AC3E}">
        <p14:creationId xmlns:p14="http://schemas.microsoft.com/office/powerpoint/2010/main" val="15186185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4" name="Rectangle 4"/>
          <p:cNvSpPr>
            <a:spLocks noGrp="1" noChangeArrowheads="1"/>
          </p:cNvSpPr>
          <p:nvPr>
            <p:ph type="title"/>
          </p:nvPr>
        </p:nvSpPr>
        <p:spPr/>
        <p:txBody>
          <a:bodyPr/>
          <a:lstStyle/>
          <a:p>
            <a:r>
              <a:rPr lang="de-DE"/>
              <a:t>Flow Visualization: Image-Based Methods</a:t>
            </a:r>
          </a:p>
        </p:txBody>
      </p:sp>
      <p:sp>
        <p:nvSpPr>
          <p:cNvPr id="1290245" name="Rectangle 5"/>
          <p:cNvSpPr>
            <a:spLocks noGrp="1" noChangeArrowheads="1"/>
          </p:cNvSpPr>
          <p:nvPr>
            <p:ph type="body" sz="half" idx="1"/>
          </p:nvPr>
        </p:nvSpPr>
        <p:spPr/>
        <p:txBody>
          <a:bodyPr/>
          <a:lstStyle/>
          <a:p>
            <a:r>
              <a:rPr lang="en-US" sz="2000" b="1"/>
              <a:t>Color Weaving</a:t>
            </a:r>
            <a:r>
              <a:rPr lang="en-US" sz="2000"/>
              <a:t> (Urness et al., Vis 2003)</a:t>
            </a:r>
          </a:p>
          <a:p>
            <a:r>
              <a:rPr lang="en-US" sz="2000"/>
              <a:t>5 base colors; </a:t>
            </a:r>
            <a:r>
              <a:rPr lang="de-DE" sz="2000"/>
              <a:t>highly saturated and perceptually iso-luminant</a:t>
            </a:r>
          </a:p>
          <a:p>
            <a:r>
              <a:rPr lang="en-US" sz="2000"/>
              <a:t>Select colors that are easy to discriminate</a:t>
            </a:r>
          </a:p>
          <a:p>
            <a:r>
              <a:rPr lang="en-US" sz="2000"/>
              <a:t>Create two-dimensional color maps:</a:t>
            </a:r>
          </a:p>
          <a:p>
            <a:pPr lvl="1"/>
            <a:r>
              <a:rPr lang="en-US" sz="1800"/>
              <a:t>Vary saturation along horizontal axis</a:t>
            </a:r>
          </a:p>
          <a:p>
            <a:pPr lvl="1"/>
            <a:r>
              <a:rPr lang="en-US" sz="1800"/>
              <a:t>Vary value along vertical axis</a:t>
            </a:r>
            <a:endParaRPr lang="de-DE" sz="1800"/>
          </a:p>
        </p:txBody>
      </p:sp>
      <p:pic>
        <p:nvPicPr>
          <p:cNvPr id="1290248" name="Picture 8" descr="weaved-00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249863" y="1143000"/>
            <a:ext cx="3038475" cy="457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0249" name="Text Box 9"/>
          <p:cNvSpPr txBox="1">
            <a:spLocks noChangeArrowheads="1"/>
          </p:cNvSpPr>
          <p:nvPr/>
        </p:nvSpPr>
        <p:spPr bwMode="auto">
          <a:xfrm>
            <a:off x="5410200" y="685800"/>
            <a:ext cx="1076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saturation</a:t>
            </a:r>
            <a:endParaRPr lang="de-DE" sz="1600"/>
          </a:p>
        </p:txBody>
      </p:sp>
      <p:sp>
        <p:nvSpPr>
          <p:cNvPr id="1290250" name="Text Box 10"/>
          <p:cNvSpPr txBox="1">
            <a:spLocks noChangeArrowheads="1"/>
          </p:cNvSpPr>
          <p:nvPr/>
        </p:nvSpPr>
        <p:spPr bwMode="auto">
          <a:xfrm rot="16200000">
            <a:off x="4634706" y="1385094"/>
            <a:ext cx="6683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value</a:t>
            </a:r>
            <a:endParaRPr lang="de-DE" sz="1600"/>
          </a:p>
        </p:txBody>
      </p:sp>
      <p:sp>
        <p:nvSpPr>
          <p:cNvPr id="1290251" name="Line 11"/>
          <p:cNvSpPr>
            <a:spLocks noChangeShapeType="1"/>
          </p:cNvSpPr>
          <p:nvPr/>
        </p:nvSpPr>
        <p:spPr bwMode="auto">
          <a:xfrm>
            <a:off x="5181600" y="1143000"/>
            <a:ext cx="0" cy="838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252" name="Line 12"/>
          <p:cNvSpPr>
            <a:spLocks noChangeShapeType="1"/>
          </p:cNvSpPr>
          <p:nvPr/>
        </p:nvSpPr>
        <p:spPr bwMode="auto">
          <a:xfrm>
            <a:off x="5257800" y="1066800"/>
            <a:ext cx="1447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1866979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p:cNvSpPr>
            <a:spLocks noGrp="1" noChangeArrowheads="1"/>
          </p:cNvSpPr>
          <p:nvPr>
            <p:ph type="title"/>
          </p:nvPr>
        </p:nvSpPr>
        <p:spPr/>
        <p:txBody>
          <a:bodyPr/>
          <a:lstStyle/>
          <a:p>
            <a:r>
              <a:rPr lang="de-DE"/>
              <a:t>Flow Visualization: Image-Based Methods</a:t>
            </a:r>
          </a:p>
        </p:txBody>
      </p:sp>
      <p:sp>
        <p:nvSpPr>
          <p:cNvPr id="1292291" name="Rectangle 3"/>
          <p:cNvSpPr>
            <a:spLocks noGrp="1" noChangeArrowheads="1"/>
          </p:cNvSpPr>
          <p:nvPr>
            <p:ph idx="1"/>
          </p:nvPr>
        </p:nvSpPr>
        <p:spPr/>
        <p:txBody>
          <a:bodyPr/>
          <a:lstStyle/>
          <a:p>
            <a:r>
              <a:rPr lang="en-US" b="1"/>
              <a:t>Color Weaving</a:t>
            </a:r>
            <a:r>
              <a:rPr lang="en-US"/>
              <a:t> (Urness et al., Vis 2003)</a:t>
            </a:r>
          </a:p>
          <a:p>
            <a:r>
              <a:rPr lang="en-US"/>
              <a:t>Each scalar quantity gets its own colormap</a:t>
            </a:r>
          </a:p>
          <a:p>
            <a:r>
              <a:rPr lang="en-US"/>
              <a:t>Final pixel color:</a:t>
            </a:r>
          </a:p>
          <a:p>
            <a:pPr lvl="1"/>
            <a:r>
              <a:rPr lang="en-US"/>
              <a:t>Hue: scalar quantity to be encoded, i.e., its colormap</a:t>
            </a:r>
          </a:p>
          <a:p>
            <a:pPr lvl="1"/>
            <a:r>
              <a:rPr lang="en-US"/>
              <a:t>Value: gray value obtained from LIC</a:t>
            </a:r>
          </a:p>
          <a:p>
            <a:pPr lvl="1"/>
            <a:r>
              <a:rPr lang="en-US"/>
              <a:t>Saturation: value of the scalar quantity</a:t>
            </a:r>
          </a:p>
          <a:p>
            <a:r>
              <a:rPr lang="en-US"/>
              <a:t>One has to be careful when several stream lines run across the same pixel</a:t>
            </a:r>
            <a:endParaRPr lang="de-DE"/>
          </a:p>
        </p:txBody>
      </p:sp>
    </p:spTree>
    <p:extLst>
      <p:ext uri="{BB962C8B-B14F-4D97-AF65-F5344CB8AC3E}">
        <p14:creationId xmlns:p14="http://schemas.microsoft.com/office/powerpoint/2010/main" val="19921831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6" name="Rectangle 4"/>
          <p:cNvSpPr>
            <a:spLocks noGrp="1" noChangeArrowheads="1"/>
          </p:cNvSpPr>
          <p:nvPr>
            <p:ph type="title"/>
          </p:nvPr>
        </p:nvSpPr>
        <p:spPr/>
        <p:txBody>
          <a:bodyPr/>
          <a:lstStyle/>
          <a:p>
            <a:endParaRPr lang="en-US"/>
          </a:p>
        </p:txBody>
      </p:sp>
      <p:pic>
        <p:nvPicPr>
          <p:cNvPr id="1293317" name="Picture 5" descr="weaved-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175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4" presetClass="path" presetSubtype="0" fill="hold" nodeType="withEffect">
                                  <p:stCondLst>
                                    <p:cond delay="0"/>
                                  </p:stCondLst>
                                  <p:childTnLst>
                                    <p:animMotion origin="layout" path="M 0 0  L 0 -0.33333  E" pathEditMode="relative" ptsTypes="">
                                      <p:cBhvr>
                                        <p:cTn id="6" dur="20000" fill="hold"/>
                                        <p:tgtEl>
                                          <p:spTgt spid="12933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03" name="Object 3"/>
          <p:cNvGraphicFramePr>
            <a:graphicFrameLocks noChangeAspect="1"/>
          </p:cNvGraphicFramePr>
          <p:nvPr/>
        </p:nvGraphicFramePr>
        <p:xfrm>
          <a:off x="1497013" y="3162300"/>
          <a:ext cx="2446337" cy="2298700"/>
        </p:xfrm>
        <a:graphic>
          <a:graphicData uri="http://schemas.openxmlformats.org/presentationml/2006/ole">
            <mc:AlternateContent xmlns:mc="http://schemas.openxmlformats.org/markup-compatibility/2006">
              <mc:Choice xmlns:v="urn:schemas-microsoft-com:vml" Requires="v">
                <p:oleObj spid="_x0000_s2134" name="CorelDRAW" r:id="rId4" imgW="2446020" imgH="2299335" progId="CorelDRAW.Graphic.11">
                  <p:embed/>
                </p:oleObj>
              </mc:Choice>
              <mc:Fallback>
                <p:oleObj name="CorelDRAW" r:id="rId4" imgW="2446020" imgH="2299335" progId="CorelDRAW.Graphic.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7013" y="3162300"/>
                        <a:ext cx="2446337" cy="2298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604" name="Object 4"/>
          <p:cNvGraphicFramePr>
            <a:graphicFrameLocks noChangeAspect="1"/>
          </p:cNvGraphicFramePr>
          <p:nvPr/>
        </p:nvGraphicFramePr>
        <p:xfrm>
          <a:off x="1214438" y="2890838"/>
          <a:ext cx="2992437" cy="2763837"/>
        </p:xfrm>
        <a:graphic>
          <a:graphicData uri="http://schemas.openxmlformats.org/presentationml/2006/ole">
            <mc:AlternateContent xmlns:mc="http://schemas.openxmlformats.org/markup-compatibility/2006">
              <mc:Choice xmlns:v="urn:schemas-microsoft-com:vml" Requires="v">
                <p:oleObj spid="_x0000_s2135" name="CorelDRAW" r:id="rId6" imgW="2992755" imgH="2763203" progId="CorelDRAW.Graphic.11">
                  <p:embed/>
                </p:oleObj>
              </mc:Choice>
              <mc:Fallback>
                <p:oleObj name="CorelDRAW" r:id="rId6" imgW="2992755" imgH="2763203" progId="CorelDRAW.Graphic.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4438" y="2890838"/>
                        <a:ext cx="2992437" cy="27638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06" name="Rectangle 6"/>
          <p:cNvSpPr>
            <a:spLocks noGrp="1" noChangeArrowheads="1"/>
          </p:cNvSpPr>
          <p:nvPr>
            <p:ph type="title"/>
          </p:nvPr>
        </p:nvSpPr>
        <p:spPr/>
        <p:txBody>
          <a:bodyPr/>
          <a:lstStyle/>
          <a:p>
            <a:r>
              <a:rPr lang="de-DE"/>
              <a:t>Flow Visualization: Geometry-Based Methods</a:t>
            </a:r>
          </a:p>
        </p:txBody>
      </p:sp>
    </p:spTree>
    <p:extLst>
      <p:ext uri="{BB962C8B-B14F-4D97-AF65-F5344CB8AC3E}">
        <p14:creationId xmlns:p14="http://schemas.microsoft.com/office/powerpoint/2010/main" val="23200647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ln/>
        </p:spPr>
        <p:txBody>
          <a:bodyPr/>
          <a:lstStyle/>
          <a:p>
            <a:r>
              <a:rPr lang="en-US"/>
              <a:t>Line Integral Convolution</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12" y="457200"/>
            <a:ext cx="4871394"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43" name="Rectangle 3"/>
          <p:cNvSpPr>
            <a:spLocks/>
          </p:cNvSpPr>
          <p:nvPr/>
        </p:nvSpPr>
        <p:spPr bwMode="auto">
          <a:xfrm>
            <a:off x="5375077" y="2971800"/>
            <a:ext cx="3235523" cy="96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Gill Sans" charset="0"/>
                <a:cs typeface="Gill Sans" charset="0"/>
              </a:rPr>
              <a:t>Here, the chosen vector </a:t>
            </a:r>
            <a:r>
              <a:rPr lang="en-US" dirty="0">
                <a:solidFill>
                  <a:schemeClr val="tx1"/>
                </a:solidFill>
                <a:ea typeface="Gill Sans" charset="0"/>
                <a:cs typeface="Gill Sans" charset="0"/>
              </a:rPr>
              <a:t>field </a:t>
            </a:r>
            <a:r>
              <a:rPr lang="en-US" dirty="0" smtClean="0">
                <a:solidFill>
                  <a:schemeClr val="tx1"/>
                </a:solidFill>
                <a:ea typeface="Gill Sans" charset="0"/>
                <a:cs typeface="Gill Sans" charset="0"/>
              </a:rPr>
              <a:t>is the gradient field </a:t>
            </a:r>
            <a:r>
              <a:rPr lang="en-US" dirty="0">
                <a:solidFill>
                  <a:schemeClr val="tx1"/>
                </a:solidFill>
                <a:ea typeface="Gill Sans" charset="0"/>
                <a:cs typeface="Gill Sans" charset="0"/>
              </a:rPr>
              <a:t>of </a:t>
            </a:r>
            <a:r>
              <a:rPr lang="en-US" dirty="0" smtClean="0">
                <a:solidFill>
                  <a:schemeClr val="tx1"/>
                </a:solidFill>
                <a:ea typeface="Gill Sans" charset="0"/>
                <a:cs typeface="Gill Sans" charset="0"/>
              </a:rPr>
              <a:t>the image.</a:t>
            </a:r>
            <a:endParaRPr lang="en-US" dirty="0">
              <a:solidFill>
                <a:schemeClr val="tx1"/>
              </a:solidFill>
              <a:ea typeface="Gill Sans" charset="0"/>
              <a:cs typeface="Gill Sans" charset="0"/>
            </a:endParaRPr>
          </a:p>
        </p:txBody>
      </p:sp>
    </p:spTree>
    <p:extLst>
      <p:ext uri="{BB962C8B-B14F-4D97-AF65-F5344CB8AC3E}">
        <p14:creationId xmlns:p14="http://schemas.microsoft.com/office/powerpoint/2010/main" val="746917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ln/>
        </p:spPr>
        <p:txBody>
          <a:bodyPr/>
          <a:lstStyle/>
          <a:p>
            <a:r>
              <a:rPr lang="en-US"/>
              <a:t>Line Integral Convolution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20" y="920948"/>
            <a:ext cx="7977560" cy="395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1267" name="Rectangle 3"/>
          <p:cNvSpPr>
            <a:spLocks/>
          </p:cNvSpPr>
          <p:nvPr/>
        </p:nvSpPr>
        <p:spPr bwMode="auto">
          <a:xfrm>
            <a:off x="535781" y="5105400"/>
            <a:ext cx="8090297"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smtClean="0">
                <a:solidFill>
                  <a:schemeClr val="tx1"/>
                </a:solidFill>
                <a:ea typeface="Gill Sans" charset="0"/>
                <a:cs typeface="Gill Sans" charset="0"/>
              </a:rPr>
              <a:t>Add motion blur </a:t>
            </a:r>
            <a:r>
              <a:rPr lang="en-US" dirty="0">
                <a:solidFill>
                  <a:schemeClr val="tx1"/>
                </a:solidFill>
                <a:ea typeface="Gill Sans" charset="0"/>
                <a:cs typeface="Gill Sans" charset="0"/>
              </a:rPr>
              <a:t>by means of variable length LIC </a:t>
            </a:r>
          </a:p>
        </p:txBody>
      </p:sp>
    </p:spTree>
    <p:extLst>
      <p:ext uri="{BB962C8B-B14F-4D97-AF65-F5344CB8AC3E}">
        <p14:creationId xmlns:p14="http://schemas.microsoft.com/office/powerpoint/2010/main" val="3852823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a:t>Line Integral Convolution</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0524"/>
            <a:ext cx="7871222" cy="4783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2291" name="Rectangle 3"/>
          <p:cNvSpPr>
            <a:spLocks/>
          </p:cNvSpPr>
          <p:nvPr/>
        </p:nvSpPr>
        <p:spPr bwMode="auto">
          <a:xfrm>
            <a:off x="991195" y="5181600"/>
            <a:ext cx="7179469"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smtClean="0">
                <a:solidFill>
                  <a:schemeClr val="tx1"/>
                </a:solidFill>
                <a:ea typeface="Gill Sans" charset="0"/>
                <a:cs typeface="Gill Sans" charset="0"/>
              </a:rPr>
              <a:t>Length of </a:t>
            </a:r>
            <a:r>
              <a:rPr lang="en-US" dirty="0">
                <a:solidFill>
                  <a:schemeClr val="tx1"/>
                </a:solidFill>
                <a:ea typeface="Gill Sans" charset="0"/>
                <a:cs typeface="Gill Sans" charset="0"/>
              </a:rPr>
              <a:t>convolution integral with respect to magnitude of vector field</a:t>
            </a:r>
          </a:p>
        </p:txBody>
      </p:sp>
    </p:spTree>
    <p:extLst>
      <p:ext uri="{BB962C8B-B14F-4D97-AF65-F5344CB8AC3E}">
        <p14:creationId xmlns:p14="http://schemas.microsoft.com/office/powerpoint/2010/main" val="1603137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p:txBody>
          <a:bodyPr/>
          <a:lstStyle/>
          <a:p>
            <a:r>
              <a:rPr lang="en-US" smtClean="0"/>
              <a:t>Line Integral Convolution</a:t>
            </a:r>
            <a:endParaRPr lang="en-US"/>
          </a:p>
        </p:txBody>
      </p:sp>
      <p:sp>
        <p:nvSpPr>
          <p:cNvPr id="14338" name="Rectangle 2"/>
          <p:cNvSpPr>
            <a:spLocks noGrp="1" noChangeArrowheads="1"/>
          </p:cNvSpPr>
          <p:nvPr>
            <p:ph idx="1"/>
          </p:nvPr>
        </p:nvSpPr>
        <p:spPr/>
        <p:txBody>
          <a:bodyPr/>
          <a:lstStyle/>
          <a:p>
            <a:r>
              <a:rPr lang="en-US" dirty="0" smtClean="0"/>
              <a:t>Oriented LIC (OLIC):</a:t>
            </a:r>
          </a:p>
          <a:p>
            <a:pPr lvl="1"/>
            <a:r>
              <a:rPr lang="en-US" dirty="0" smtClean="0"/>
              <a:t>Visualizes </a:t>
            </a:r>
            <a:r>
              <a:rPr lang="en-US" b="1" dirty="0" smtClean="0"/>
              <a:t>orientation</a:t>
            </a:r>
            <a:r>
              <a:rPr lang="en-US" dirty="0" smtClean="0"/>
              <a:t> (in addition to direction)</a:t>
            </a:r>
          </a:p>
          <a:p>
            <a:pPr lvl="1"/>
            <a:r>
              <a:rPr lang="en-US" dirty="0" smtClean="0"/>
              <a:t>Uses a </a:t>
            </a:r>
            <a:r>
              <a:rPr lang="en-US" b="1" dirty="0" smtClean="0"/>
              <a:t>sparse texture</a:t>
            </a:r>
            <a:r>
              <a:rPr lang="en-US" dirty="0" smtClean="0"/>
              <a:t>, i.e., smearing of individual drops </a:t>
            </a:r>
          </a:p>
          <a:p>
            <a:pPr lvl="1"/>
            <a:r>
              <a:rPr lang="en-US" b="1" dirty="0" smtClean="0"/>
              <a:t>Asymmetric</a:t>
            </a:r>
            <a:r>
              <a:rPr lang="en-US" dirty="0" smtClean="0"/>
              <a:t> convolution kernel</a:t>
            </a:r>
            <a:endParaRPr lang="en-US" dirty="0"/>
          </a:p>
        </p:txBody>
      </p:sp>
      <p:grpSp>
        <p:nvGrpSpPr>
          <p:cNvPr id="4" name="Group 3"/>
          <p:cNvGrpSpPr/>
          <p:nvPr/>
        </p:nvGrpSpPr>
        <p:grpSpPr>
          <a:xfrm>
            <a:off x="3249513" y="3055962"/>
            <a:ext cx="2770287" cy="1374502"/>
            <a:chOff x="3020913" y="3070696"/>
            <a:chExt cx="2770287" cy="1374502"/>
          </a:xfrm>
        </p:grpSpPr>
        <p:sp>
          <p:nvSpPr>
            <p:cNvPr id="14339" name="Line 3"/>
            <p:cNvSpPr>
              <a:spLocks noChangeShapeType="1"/>
            </p:cNvSpPr>
            <p:nvPr/>
          </p:nvSpPr>
          <p:spPr bwMode="auto">
            <a:xfrm>
              <a:off x="3030512" y="4040684"/>
              <a:ext cx="2426643" cy="0"/>
            </a:xfrm>
            <a:prstGeom prst="line">
              <a:avLst/>
            </a:prstGeom>
            <a:noFill/>
            <a:ln w="28575" cap="flat">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4340" name="Line 4"/>
            <p:cNvSpPr>
              <a:spLocks noChangeShapeType="1"/>
            </p:cNvSpPr>
            <p:nvPr/>
          </p:nvSpPr>
          <p:spPr bwMode="auto">
            <a:xfrm rot="10800000" flipH="1">
              <a:off x="4172396" y="3158877"/>
              <a:ext cx="0" cy="1146349"/>
            </a:xfrm>
            <a:prstGeom prst="line">
              <a:avLst/>
            </a:prstGeom>
            <a:noFill/>
            <a:ln w="28575" cap="flat">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4341" name="Line 5"/>
            <p:cNvSpPr>
              <a:spLocks noChangeShapeType="1"/>
            </p:cNvSpPr>
            <p:nvPr/>
          </p:nvSpPr>
          <p:spPr bwMode="auto">
            <a:xfrm>
              <a:off x="4100958" y="3423419"/>
              <a:ext cx="142875" cy="0"/>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4342" name="Line 6"/>
            <p:cNvSpPr>
              <a:spLocks noChangeShapeType="1"/>
            </p:cNvSpPr>
            <p:nvPr/>
          </p:nvSpPr>
          <p:spPr bwMode="auto">
            <a:xfrm>
              <a:off x="5242842" y="3952503"/>
              <a:ext cx="0" cy="17636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4343" name="Line 7"/>
            <p:cNvSpPr>
              <a:spLocks noChangeShapeType="1"/>
            </p:cNvSpPr>
            <p:nvPr/>
          </p:nvSpPr>
          <p:spPr bwMode="auto">
            <a:xfrm>
              <a:off x="3101950" y="3952503"/>
              <a:ext cx="0" cy="17636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4344" name="Rectangle 8"/>
            <p:cNvSpPr>
              <a:spLocks/>
            </p:cNvSpPr>
            <p:nvPr/>
          </p:nvSpPr>
          <p:spPr bwMode="auto">
            <a:xfrm>
              <a:off x="5207868" y="4128194"/>
              <a:ext cx="126132" cy="31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lIns="0" tIns="0" rIns="0" bIns="0"/>
            <a:lstStyle/>
            <a:p>
              <a:r>
                <a:rPr lang="en-US" sz="1600" dirty="0" smtClean="0">
                  <a:latin typeface="Calibri Italic" charset="0"/>
                  <a:cs typeface="Calibri Italic" charset="0"/>
                  <a:sym typeface="Calibri Italic" charset="0"/>
                </a:rPr>
                <a:t>L</a:t>
              </a:r>
              <a:endParaRPr lang="en-US" sz="1600" dirty="0">
                <a:latin typeface="Calibri Italic" charset="0"/>
                <a:cs typeface="Calibri Italic" charset="0"/>
                <a:sym typeface="Calibri Italic" charset="0"/>
              </a:endParaRPr>
            </a:p>
          </p:txBody>
        </p:sp>
        <p:sp>
          <p:nvSpPr>
            <p:cNvPr id="14345" name="Rectangle 9"/>
            <p:cNvSpPr>
              <a:spLocks/>
            </p:cNvSpPr>
            <p:nvPr/>
          </p:nvSpPr>
          <p:spPr bwMode="auto">
            <a:xfrm>
              <a:off x="3020913" y="4114800"/>
              <a:ext cx="188640" cy="31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lIns="0" tIns="0" rIns="0" bIns="0"/>
            <a:lstStyle/>
            <a:p>
              <a:r>
                <a:rPr lang="en-US" sz="1600" dirty="0" smtClean="0">
                  <a:latin typeface="Calibri Italic" charset="0"/>
                  <a:cs typeface="Calibri Italic" charset="0"/>
                  <a:sym typeface="Calibri Italic" charset="0"/>
                </a:rPr>
                <a:t>-L</a:t>
              </a:r>
              <a:endParaRPr lang="en-US" sz="1600" dirty="0">
                <a:latin typeface="Calibri Italic" charset="0"/>
                <a:cs typeface="Calibri Italic" charset="0"/>
                <a:sym typeface="Calibri Italic" charset="0"/>
              </a:endParaRPr>
            </a:p>
          </p:txBody>
        </p:sp>
        <p:sp>
          <p:nvSpPr>
            <p:cNvPr id="14346" name="Rectangle 10"/>
            <p:cNvSpPr>
              <a:spLocks/>
            </p:cNvSpPr>
            <p:nvPr/>
          </p:nvSpPr>
          <p:spPr bwMode="auto">
            <a:xfrm>
              <a:off x="4236541" y="3070696"/>
              <a:ext cx="183059" cy="31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lIns="0" tIns="0" rIns="0" bIns="0"/>
            <a:lstStyle/>
            <a:p>
              <a:r>
                <a:rPr lang="en-US" sz="1600" dirty="0">
                  <a:latin typeface="Calibri Italic" charset="0"/>
                  <a:cs typeface="Calibri Italic" charset="0"/>
                  <a:sym typeface="Calibri Italic" charset="0"/>
                </a:rPr>
                <a:t>1</a:t>
              </a:r>
            </a:p>
          </p:txBody>
        </p:sp>
        <p:sp>
          <p:nvSpPr>
            <p:cNvPr id="14347" name="Freeform 11"/>
            <p:cNvSpPr>
              <a:spLocks/>
            </p:cNvSpPr>
            <p:nvPr/>
          </p:nvSpPr>
          <p:spPr bwMode="auto">
            <a:xfrm>
              <a:off x="3101950" y="3415606"/>
              <a:ext cx="2140893" cy="625078"/>
            </a:xfrm>
            <a:custGeom>
              <a:avLst/>
              <a:gdLst>
                <a:gd name="T0" fmla="*/ 0 w 21600"/>
                <a:gd name="T1" fmla="+- 0 21600 1202"/>
                <a:gd name="T2" fmla="*/ 21600 h 20398"/>
                <a:gd name="T3" fmla="*/ 2445 w 21600"/>
                <a:gd name="T4" fmla="+- 0 17760 1202"/>
                <a:gd name="T5" fmla="*/ 17760 h 20398"/>
                <a:gd name="T6" fmla="*/ 6765 w 21600"/>
                <a:gd name="T7" fmla="+- 0 8160 1202"/>
                <a:gd name="T8" fmla="*/ 8160 h 20398"/>
                <a:gd name="T9" fmla="*/ 10800 w 21600"/>
                <a:gd name="T10" fmla="+- 0 1440 1202"/>
                <a:gd name="T11" fmla="*/ 1440 h 20398"/>
                <a:gd name="T12" fmla="*/ 13365 w 21600"/>
                <a:gd name="T13" fmla="+- 0 16800 1202"/>
                <a:gd name="T14" fmla="*/ 16800 h 20398"/>
                <a:gd name="T15" fmla="*/ 15285 w 21600"/>
                <a:gd name="T16" fmla="+- 0 20640 1202"/>
                <a:gd name="T17" fmla="*/ 20640 h 20398"/>
                <a:gd name="T18" fmla="*/ 21600 w 21600"/>
                <a:gd name="T19" fmla="+- 0 21600 1202"/>
                <a:gd name="T20" fmla="*/ 21600 h 20398"/>
              </a:gdLst>
              <a:ahLst/>
              <a:cxnLst>
                <a:cxn ang="0">
                  <a:pos x="T0" y="T2"/>
                </a:cxn>
                <a:cxn ang="0">
                  <a:pos x="T3" y="T5"/>
                </a:cxn>
                <a:cxn ang="0">
                  <a:pos x="T6" y="T8"/>
                </a:cxn>
                <a:cxn ang="0">
                  <a:pos x="T9" y="T11"/>
                </a:cxn>
                <a:cxn ang="0">
                  <a:pos x="T12" y="T14"/>
                </a:cxn>
                <a:cxn ang="0">
                  <a:pos x="T15" y="T17"/>
                </a:cxn>
                <a:cxn ang="0">
                  <a:pos x="T18" y="T20"/>
                </a:cxn>
              </a:cxnLst>
              <a:rect l="0" t="0" r="r" b="b"/>
              <a:pathLst>
                <a:path w="21600" h="20398">
                  <a:moveTo>
                    <a:pt x="0" y="20398"/>
                  </a:moveTo>
                  <a:cubicBezTo>
                    <a:pt x="405" y="19738"/>
                    <a:pt x="1320" y="18778"/>
                    <a:pt x="2445" y="16558"/>
                  </a:cubicBezTo>
                  <a:cubicBezTo>
                    <a:pt x="3570" y="14338"/>
                    <a:pt x="5370" y="9658"/>
                    <a:pt x="6765" y="6958"/>
                  </a:cubicBezTo>
                  <a:cubicBezTo>
                    <a:pt x="8160" y="4258"/>
                    <a:pt x="9705" y="-1202"/>
                    <a:pt x="10800" y="238"/>
                  </a:cubicBezTo>
                  <a:cubicBezTo>
                    <a:pt x="11895" y="1678"/>
                    <a:pt x="12615" y="12418"/>
                    <a:pt x="13365" y="15598"/>
                  </a:cubicBezTo>
                  <a:cubicBezTo>
                    <a:pt x="14115" y="18778"/>
                    <a:pt x="13905" y="18658"/>
                    <a:pt x="15285" y="19438"/>
                  </a:cubicBezTo>
                  <a:cubicBezTo>
                    <a:pt x="16665" y="20218"/>
                    <a:pt x="20280" y="20218"/>
                    <a:pt x="21600" y="20398"/>
                  </a:cubicBezTo>
                </a:path>
              </a:pathLst>
            </a:custGeom>
            <a:noFill/>
            <a:ln w="127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4348" name="Rectangle 12"/>
            <p:cNvSpPr>
              <a:spLocks/>
            </p:cNvSpPr>
            <p:nvPr/>
          </p:nvSpPr>
          <p:spPr bwMode="auto">
            <a:xfrm>
              <a:off x="4176043" y="3081412"/>
              <a:ext cx="1615157" cy="8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type="none" w="med" len="med"/>
                  <a:tailEnd type="none" w="med" len="med"/>
                </a14:hiddenLine>
              </a:ext>
            </a:extLst>
          </p:spPr>
          <p:txBody>
            <a:bodyPr lIns="0" tIns="0" rIns="0" bIns="0"/>
            <a:lstStyle/>
            <a:p>
              <a:pPr algn="ctr"/>
              <a:r>
                <a:rPr lang="en-US" sz="1600" dirty="0">
                  <a:latin typeface="Calibri" pitchFamily="34" charset="0"/>
                  <a:cs typeface="Calibri" pitchFamily="34" charset="0"/>
                  <a:sym typeface="Calibri" pitchFamily="34" charset="0"/>
                </a:rPr>
                <a:t>anisotropic</a:t>
              </a:r>
            </a:p>
            <a:p>
              <a:pPr algn="ctr"/>
              <a:r>
                <a:rPr lang="en-US" sz="1600" dirty="0" smtClean="0">
                  <a:latin typeface="Calibri" pitchFamily="34" charset="0"/>
                  <a:cs typeface="Calibri" pitchFamily="34" charset="0"/>
                  <a:sym typeface="Calibri" pitchFamily="34" charset="0"/>
                </a:rPr>
                <a:t>convolution</a:t>
              </a:r>
            </a:p>
            <a:p>
              <a:pPr algn="ctr"/>
              <a:r>
                <a:rPr lang="en-US" sz="1600" dirty="0" smtClean="0">
                  <a:latin typeface="Calibri" pitchFamily="34" charset="0"/>
                  <a:cs typeface="Calibri" pitchFamily="34" charset="0"/>
                  <a:sym typeface="Calibri" pitchFamily="34" charset="0"/>
                </a:rPr>
                <a:t>kernel</a:t>
              </a:r>
              <a:endParaRPr lang="en-US" sz="1600" dirty="0">
                <a:latin typeface="Calibri" pitchFamily="34" charset="0"/>
                <a:cs typeface="Calibri" pitchFamily="34" charset="0"/>
                <a:sym typeface="Calibri" pitchFamily="34" charset="0"/>
              </a:endParaRPr>
            </a:p>
          </p:txBody>
        </p:sp>
      </p:grpSp>
      <p:grpSp>
        <p:nvGrpSpPr>
          <p:cNvPr id="14351" name="Group 15"/>
          <p:cNvGrpSpPr>
            <a:grpSpLocks/>
          </p:cNvGrpSpPr>
          <p:nvPr/>
        </p:nvGrpSpPr>
        <p:grpSpPr bwMode="auto">
          <a:xfrm>
            <a:off x="609600" y="2938425"/>
            <a:ext cx="1996901" cy="1609576"/>
            <a:chOff x="0" y="0"/>
            <a:chExt cx="1789" cy="1442"/>
          </a:xfrm>
        </p:grpSpPr>
        <p:pic>
          <p:nvPicPr>
            <p:cNvPr id="1434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89"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a:tailEnd/>
                </a14:hiddenLine>
              </a:ext>
            </a:extLst>
          </p:spPr>
        </p:pic>
        <p:pic>
          <p:nvPicPr>
            <p:cNvPr id="14350"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 y="79"/>
              <a:ext cx="1609"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round/>
                  <a:headEnd/>
                  <a:tailEnd/>
                </a14:hiddenLine>
              </a:ext>
            </a:extLst>
          </p:spPr>
        </p:pic>
      </p:grpSp>
      <p:pic>
        <p:nvPicPr>
          <p:cNvPr id="14352"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912" y="2938425"/>
            <a:ext cx="1989088" cy="160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chemeClr val="tx1"/>
                </a:solidFill>
                <a:miter lim="800000"/>
                <a:headEnd/>
                <a:tailEnd/>
              </a14:hiddenLine>
            </a:ext>
          </a:extLst>
        </p:spPr>
      </p:pic>
    </p:spTree>
    <p:extLst>
      <p:ext uri="{BB962C8B-B14F-4D97-AF65-F5344CB8AC3E}">
        <p14:creationId xmlns:p14="http://schemas.microsoft.com/office/powerpoint/2010/main" val="3973252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p:txBody>
          <a:bodyPr/>
          <a:lstStyle/>
          <a:p>
            <a:r>
              <a:rPr lang="en-US" smtClean="0"/>
              <a:t>Line Integral Convolution</a:t>
            </a:r>
            <a:endParaRPr lang="en-US"/>
          </a:p>
        </p:txBody>
      </p:sp>
      <p:sp>
        <p:nvSpPr>
          <p:cNvPr id="15362" name="Rectangle 2"/>
          <p:cNvSpPr>
            <a:spLocks noGrp="1" noChangeArrowheads="1"/>
          </p:cNvSpPr>
          <p:nvPr>
            <p:ph idx="1"/>
          </p:nvPr>
        </p:nvSpPr>
        <p:spPr/>
        <p:txBody>
          <a:bodyPr/>
          <a:lstStyle/>
          <a:p>
            <a:r>
              <a:rPr lang="en-US" dirty="0" smtClean="0"/>
              <a:t>Oriented LIC (OLIC)</a:t>
            </a:r>
            <a:endParaRPr lang="en-US"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2428" y="2209801"/>
            <a:ext cx="2498080" cy="250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09800"/>
            <a:ext cx="2511475" cy="251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8828" y="2209800"/>
            <a:ext cx="2490266" cy="250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Freeform 5"/>
          <p:cNvSpPr/>
          <p:nvPr/>
        </p:nvSpPr>
        <p:spPr bwMode="auto">
          <a:xfrm>
            <a:off x="1618407" y="4936142"/>
            <a:ext cx="5753437" cy="987230"/>
          </a:xfrm>
          <a:custGeom>
            <a:avLst/>
            <a:gdLst>
              <a:gd name="connsiteX0" fmla="*/ 0 w 5753437"/>
              <a:gd name="connsiteY0" fmla="*/ 8092 h 987230"/>
              <a:gd name="connsiteX1" fmla="*/ 2848397 w 5753437"/>
              <a:gd name="connsiteY1" fmla="*/ 987228 h 987230"/>
              <a:gd name="connsiteX2" fmla="*/ 5753437 w 5753437"/>
              <a:gd name="connsiteY2" fmla="*/ 0 h 987230"/>
            </a:gdLst>
            <a:ahLst/>
            <a:cxnLst>
              <a:cxn ang="0">
                <a:pos x="connsiteX0" y="connsiteY0"/>
              </a:cxn>
              <a:cxn ang="0">
                <a:pos x="connsiteX1" y="connsiteY1"/>
              </a:cxn>
              <a:cxn ang="0">
                <a:pos x="connsiteX2" y="connsiteY2"/>
              </a:cxn>
            </a:cxnLst>
            <a:rect l="l" t="t" r="r" b="b"/>
            <a:pathLst>
              <a:path w="5753437" h="987230">
                <a:moveTo>
                  <a:pt x="0" y="8092"/>
                </a:moveTo>
                <a:cubicBezTo>
                  <a:pt x="944745" y="498334"/>
                  <a:pt x="1889491" y="988577"/>
                  <a:pt x="2848397" y="987228"/>
                </a:cubicBezTo>
                <a:cubicBezTo>
                  <a:pt x="3807303" y="985879"/>
                  <a:pt x="4780370" y="492939"/>
                  <a:pt x="5753437" y="0"/>
                </a:cubicBezTo>
              </a:path>
            </a:pathLst>
          </a:custGeom>
          <a:noFill/>
          <a:ln w="28575" cap="flat" cmpd="sng" algn="ctr">
            <a:solidFill>
              <a:schemeClr val="tx1"/>
            </a:solidFill>
            <a:prstDash val="solid"/>
            <a:round/>
            <a:headEnd type="arrow" w="med" len="med"/>
            <a:tailEnd type="arrow"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7079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80" name="Rectangle 20"/>
          <p:cNvSpPr>
            <a:spLocks noGrp="1" noChangeArrowheads="1"/>
          </p:cNvSpPr>
          <p:nvPr>
            <p:ph type="title"/>
          </p:nvPr>
        </p:nvSpPr>
        <p:spPr/>
        <p:txBody>
          <a:bodyPr/>
          <a:lstStyle/>
          <a:p>
            <a:r>
              <a:rPr lang="de-DE" smtClean="0"/>
              <a:t>Flow Visualization: Image-Based Methods</a:t>
            </a:r>
            <a:endParaRPr lang="de-DE"/>
          </a:p>
        </p:txBody>
      </p:sp>
      <p:sp>
        <p:nvSpPr>
          <p:cNvPr id="1192981" name="Rectangle 21"/>
          <p:cNvSpPr>
            <a:spLocks noGrp="1" noChangeArrowheads="1"/>
          </p:cNvSpPr>
          <p:nvPr>
            <p:ph idx="1"/>
          </p:nvPr>
        </p:nvSpPr>
        <p:spPr/>
        <p:txBody>
          <a:bodyPr/>
          <a:lstStyle/>
          <a:p>
            <a:r>
              <a:rPr lang="en-US" dirty="0" smtClean="0"/>
              <a:t>LIC on Surfaces</a:t>
            </a:r>
          </a:p>
          <a:p>
            <a:r>
              <a:rPr lang="en-US" dirty="0" smtClean="0"/>
              <a:t>2 possibilities:</a:t>
            </a:r>
          </a:p>
          <a:p>
            <a:r>
              <a:rPr lang="en-US" dirty="0" smtClean="0"/>
              <a:t>Integrate on surfaces</a:t>
            </a:r>
          </a:p>
          <a:p>
            <a:r>
              <a:rPr lang="en-US" dirty="0" smtClean="0"/>
              <a:t>Integrate in image space</a:t>
            </a:r>
          </a:p>
          <a:p>
            <a:r>
              <a:rPr lang="en-US" dirty="0" smtClean="0"/>
              <a:t>Show in Amira</a:t>
            </a:r>
            <a:endParaRPr lang="en-US" dirty="0"/>
          </a:p>
        </p:txBody>
      </p:sp>
      <p:pic>
        <p:nvPicPr>
          <p:cNvPr id="7" name="Picture 1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34017" y="762001"/>
            <a:ext cx="4685536" cy="4648200"/>
          </a:xfrm>
          <a:prstGeom prst="rect">
            <a:avLst/>
          </a:prstGeom>
          <a:noFill/>
          <a:ln w="9525">
            <a:noFill/>
            <a:miter lim="800000"/>
            <a:headEnd/>
            <a:tailEnd/>
          </a:ln>
          <a:effec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596910"/>
            <a:ext cx="3276600" cy="267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428851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ln/>
        </p:spPr>
        <p:txBody>
          <a:bodyPr/>
          <a:lstStyle/>
          <a:p>
            <a:r>
              <a:rPr lang="en-US"/>
              <a:t>LIC on Surfaces</a:t>
            </a:r>
          </a:p>
        </p:txBody>
      </p:sp>
      <p:grpSp>
        <p:nvGrpSpPr>
          <p:cNvPr id="16408" name="Group 24"/>
          <p:cNvGrpSpPr>
            <a:grpSpLocks/>
          </p:cNvGrpSpPr>
          <p:nvPr/>
        </p:nvGrpSpPr>
        <p:grpSpPr bwMode="auto">
          <a:xfrm>
            <a:off x="1702222" y="1810494"/>
            <a:ext cx="5700489" cy="3693542"/>
            <a:chOff x="0" y="0"/>
            <a:chExt cx="5107" cy="3309"/>
          </a:xfrm>
        </p:grpSpPr>
        <p:sp>
          <p:nvSpPr>
            <p:cNvPr id="16386" name="Freeform 2"/>
            <p:cNvSpPr>
              <a:spLocks/>
            </p:cNvSpPr>
            <p:nvPr/>
          </p:nvSpPr>
          <p:spPr bwMode="auto">
            <a:xfrm>
              <a:off x="3418" y="96"/>
              <a:ext cx="1104" cy="1019"/>
            </a:xfrm>
            <a:custGeom>
              <a:avLst/>
              <a:gdLst>
                <a:gd name="T0" fmla="*/ 0 w 21600"/>
                <a:gd name="T1" fmla="*/ 3052 h 21600"/>
                <a:gd name="T2" fmla="*/ 2817 w 21600"/>
                <a:gd name="T3" fmla="*/ 0 h 21600"/>
                <a:gd name="T4" fmla="*/ 21600 w 21600"/>
                <a:gd name="T5" fmla="*/ 0 h 21600"/>
                <a:gd name="T6" fmla="*/ 21600 w 21600"/>
                <a:gd name="T7" fmla="*/ 19332 h 21600"/>
                <a:gd name="T8" fmla="*/ 18783 w 21600"/>
                <a:gd name="T9" fmla="*/ 21600 h 21600"/>
                <a:gd name="T10" fmla="*/ 5635 w 21600"/>
                <a:gd name="T11" fmla="*/ 15262 h 21600"/>
                <a:gd name="T12" fmla="*/ 0 w 21600"/>
                <a:gd name="T13" fmla="*/ 3052 h 21600"/>
                <a:gd name="T14" fmla="*/ 0 w 21600"/>
                <a:gd name="T15" fmla="*/ 3052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3052"/>
                  </a:moveTo>
                  <a:lnTo>
                    <a:pt x="2817" y="0"/>
                  </a:lnTo>
                  <a:lnTo>
                    <a:pt x="21600" y="0"/>
                  </a:lnTo>
                  <a:lnTo>
                    <a:pt x="21600" y="19332"/>
                  </a:lnTo>
                  <a:lnTo>
                    <a:pt x="18783" y="21600"/>
                  </a:lnTo>
                  <a:lnTo>
                    <a:pt x="5635" y="15262"/>
                  </a:lnTo>
                  <a:lnTo>
                    <a:pt x="0" y="3052"/>
                  </a:lnTo>
                  <a:close/>
                  <a:moveTo>
                    <a:pt x="0" y="3052"/>
                  </a:moveTo>
                </a:path>
              </a:pathLst>
            </a:custGeom>
            <a:solidFill>
              <a:schemeClr val="accent1"/>
            </a:solidFill>
            <a:ln w="31750" cap="flat">
              <a:solidFill>
                <a:schemeClr val="tx1"/>
              </a:solidFill>
              <a:prstDash val="solid"/>
              <a:round/>
              <a:headEnd type="none" w="med" len="med"/>
              <a:tailEnd type="none" w="med" len="med"/>
            </a:ln>
          </p:spPr>
          <p:txBody>
            <a:bodyPr lIns="0" tIns="0" rIns="0" bIns="0"/>
            <a:lstStyle/>
            <a:p>
              <a:endParaRPr lang="en-US"/>
            </a:p>
          </p:txBody>
        </p:sp>
        <p:sp>
          <p:nvSpPr>
            <p:cNvPr id="16387" name="Freeform 3"/>
            <p:cNvSpPr>
              <a:spLocks/>
            </p:cNvSpPr>
            <p:nvPr/>
          </p:nvSpPr>
          <p:spPr bwMode="auto">
            <a:xfrm>
              <a:off x="778" y="96"/>
              <a:ext cx="1104" cy="1019"/>
            </a:xfrm>
            <a:custGeom>
              <a:avLst/>
              <a:gdLst>
                <a:gd name="T0" fmla="*/ 0 w 21600"/>
                <a:gd name="T1" fmla="*/ 3052 h 21600"/>
                <a:gd name="T2" fmla="*/ 2817 w 21600"/>
                <a:gd name="T3" fmla="*/ 0 h 21600"/>
                <a:gd name="T4" fmla="*/ 21600 w 21600"/>
                <a:gd name="T5" fmla="*/ 0 h 21600"/>
                <a:gd name="T6" fmla="*/ 21600 w 21600"/>
                <a:gd name="T7" fmla="*/ 19332 h 21600"/>
                <a:gd name="T8" fmla="*/ 18783 w 21600"/>
                <a:gd name="T9" fmla="*/ 21600 h 21600"/>
                <a:gd name="T10" fmla="*/ 5635 w 21600"/>
                <a:gd name="T11" fmla="*/ 15262 h 21600"/>
                <a:gd name="T12" fmla="*/ 0 w 21600"/>
                <a:gd name="T13" fmla="*/ 3052 h 21600"/>
                <a:gd name="T14" fmla="*/ 0 w 21600"/>
                <a:gd name="T15" fmla="*/ 3052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3052"/>
                  </a:moveTo>
                  <a:lnTo>
                    <a:pt x="2817" y="0"/>
                  </a:lnTo>
                  <a:lnTo>
                    <a:pt x="21600" y="0"/>
                  </a:lnTo>
                  <a:lnTo>
                    <a:pt x="21600" y="19332"/>
                  </a:lnTo>
                  <a:lnTo>
                    <a:pt x="18783" y="21600"/>
                  </a:lnTo>
                  <a:lnTo>
                    <a:pt x="5635" y="15262"/>
                  </a:lnTo>
                  <a:lnTo>
                    <a:pt x="0" y="3052"/>
                  </a:lnTo>
                  <a:close/>
                  <a:moveTo>
                    <a:pt x="0" y="3052"/>
                  </a:moveTo>
                </a:path>
              </a:pathLst>
            </a:custGeom>
            <a:solidFill>
              <a:schemeClr val="accent1"/>
            </a:solidFill>
            <a:ln w="31750" cap="flat">
              <a:solidFill>
                <a:schemeClr val="tx1"/>
              </a:solidFill>
              <a:prstDash val="solid"/>
              <a:round/>
              <a:headEnd type="none" w="med" len="med"/>
              <a:tailEnd type="none" w="med" len="med"/>
            </a:ln>
          </p:spPr>
          <p:txBody>
            <a:bodyPr lIns="0" tIns="0" rIns="0" bIns="0"/>
            <a:lstStyle/>
            <a:p>
              <a:endParaRPr lang="en-US"/>
            </a:p>
          </p:txBody>
        </p:sp>
        <p:pic>
          <p:nvPicPr>
            <p:cNvPr id="16388"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 y="240"/>
              <a:ext cx="960" cy="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16389"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 y="240"/>
              <a:ext cx="960" cy="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16390" name="AutoShape 6"/>
            <p:cNvSpPr>
              <a:spLocks/>
            </p:cNvSpPr>
            <p:nvPr/>
          </p:nvSpPr>
          <p:spPr bwMode="auto">
            <a:xfrm>
              <a:off x="2218" y="528"/>
              <a:ext cx="672" cy="288"/>
            </a:xfrm>
            <a:prstGeom prst="rightArrow">
              <a:avLst>
                <a:gd name="adj1" fmla="val 50000"/>
                <a:gd name="adj2" fmla="val 58333"/>
              </a:avLst>
            </a:prstGeom>
            <a:solidFill>
              <a:srgbClr val="00CC99"/>
            </a:solidFill>
            <a:ln w="31750" cap="flat">
              <a:solidFill>
                <a:schemeClr val="tx1"/>
              </a:solidFill>
              <a:prstDash val="solid"/>
              <a:round/>
              <a:headEnd type="none" w="med" len="med"/>
              <a:tailEnd type="none" w="med" len="med"/>
            </a:ln>
          </p:spPr>
          <p:txBody>
            <a:bodyPr lIns="0" tIns="0" rIns="0" bIns="0"/>
            <a:lstStyle/>
            <a:p>
              <a:endParaRPr lang="en-US"/>
            </a:p>
          </p:txBody>
        </p:sp>
        <p:sp>
          <p:nvSpPr>
            <p:cNvPr id="16391" name="AutoShape 7"/>
            <p:cNvSpPr>
              <a:spLocks/>
            </p:cNvSpPr>
            <p:nvPr/>
          </p:nvSpPr>
          <p:spPr bwMode="auto">
            <a:xfrm rot="5400000">
              <a:off x="3562" y="1536"/>
              <a:ext cx="672" cy="288"/>
            </a:xfrm>
            <a:prstGeom prst="rightArrow">
              <a:avLst>
                <a:gd name="adj1" fmla="val 50000"/>
                <a:gd name="adj2" fmla="val 58333"/>
              </a:avLst>
            </a:prstGeom>
            <a:solidFill>
              <a:srgbClr val="00CC99"/>
            </a:solidFill>
            <a:ln w="31750" cap="flat">
              <a:solidFill>
                <a:schemeClr val="tx1"/>
              </a:solidFill>
              <a:prstDash val="solid"/>
              <a:round/>
              <a:headEnd type="none" w="med" len="med"/>
              <a:tailEnd type="none" w="med" len="med"/>
            </a:ln>
          </p:spPr>
          <p:txBody>
            <a:bodyPr lIns="0" tIns="0" rIns="0" bIns="0"/>
            <a:lstStyle/>
            <a:p>
              <a:endParaRPr lang="en-US"/>
            </a:p>
          </p:txBody>
        </p:sp>
        <p:sp>
          <p:nvSpPr>
            <p:cNvPr id="16392" name="Rectangle 8"/>
            <p:cNvSpPr>
              <a:spLocks/>
            </p:cNvSpPr>
            <p:nvPr/>
          </p:nvSpPr>
          <p:spPr bwMode="auto">
            <a:xfrm>
              <a:off x="2141" y="864"/>
              <a:ext cx="993"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flow texture </a:t>
              </a:r>
            </a:p>
          </p:txBody>
        </p:sp>
        <p:sp>
          <p:nvSpPr>
            <p:cNvPr id="16393" name="Rectangle 9"/>
            <p:cNvSpPr>
              <a:spLocks/>
            </p:cNvSpPr>
            <p:nvPr/>
          </p:nvSpPr>
          <p:spPr bwMode="auto">
            <a:xfrm>
              <a:off x="2213" y="192"/>
              <a:ext cx="84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Generate </a:t>
              </a:r>
            </a:p>
          </p:txBody>
        </p:sp>
        <p:sp>
          <p:nvSpPr>
            <p:cNvPr id="16394" name="Rectangle 10"/>
            <p:cNvSpPr>
              <a:spLocks/>
            </p:cNvSpPr>
            <p:nvPr/>
          </p:nvSpPr>
          <p:spPr bwMode="auto">
            <a:xfrm>
              <a:off x="4162" y="1488"/>
              <a:ext cx="62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Project</a:t>
              </a:r>
            </a:p>
          </p:txBody>
        </p:sp>
        <p:sp>
          <p:nvSpPr>
            <p:cNvPr id="16395" name="Rectangle 11"/>
            <p:cNvSpPr>
              <a:spLocks/>
            </p:cNvSpPr>
            <p:nvPr/>
          </p:nvSpPr>
          <p:spPr bwMode="auto">
            <a:xfrm>
              <a:off x="778" y="239"/>
              <a:ext cx="960" cy="887"/>
            </a:xfrm>
            <a:prstGeom prst="rect">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6" name="Rectangle 12"/>
            <p:cNvSpPr>
              <a:spLocks/>
            </p:cNvSpPr>
            <p:nvPr/>
          </p:nvSpPr>
          <p:spPr bwMode="auto">
            <a:xfrm>
              <a:off x="3418" y="239"/>
              <a:ext cx="960" cy="887"/>
            </a:xfrm>
            <a:prstGeom prst="rect">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7" name="Line 13"/>
            <p:cNvSpPr>
              <a:spLocks noChangeShapeType="1"/>
            </p:cNvSpPr>
            <p:nvPr/>
          </p:nvSpPr>
          <p:spPr bwMode="auto">
            <a:xfrm rot="10800000" flipH="1">
              <a:off x="1738" y="96"/>
              <a:ext cx="144" cy="144"/>
            </a:xfrm>
            <a:prstGeom prst="line">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8" name="Line 14"/>
            <p:cNvSpPr>
              <a:spLocks noChangeShapeType="1"/>
            </p:cNvSpPr>
            <p:nvPr/>
          </p:nvSpPr>
          <p:spPr bwMode="auto">
            <a:xfrm rot="10800000" flipH="1">
              <a:off x="4378" y="96"/>
              <a:ext cx="144" cy="144"/>
            </a:xfrm>
            <a:prstGeom prst="line">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9" name="Line 15"/>
            <p:cNvSpPr>
              <a:spLocks noChangeShapeType="1"/>
            </p:cNvSpPr>
            <p:nvPr/>
          </p:nvSpPr>
          <p:spPr bwMode="auto">
            <a:xfrm>
              <a:off x="3178" y="2506"/>
              <a:ext cx="1296" cy="1"/>
            </a:xfrm>
            <a:prstGeom prst="line">
              <a:avLst/>
            </a:prstGeom>
            <a:noFill/>
            <a:ln w="635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6403" name="Group 19"/>
            <p:cNvGrpSpPr>
              <a:grpSpLocks/>
            </p:cNvGrpSpPr>
            <p:nvPr/>
          </p:nvGrpSpPr>
          <p:grpSpPr bwMode="auto">
            <a:xfrm>
              <a:off x="3754" y="2928"/>
              <a:ext cx="240" cy="192"/>
              <a:chOff x="0" y="0"/>
              <a:chExt cx="240" cy="192"/>
            </a:xfrm>
          </p:grpSpPr>
          <p:sp>
            <p:nvSpPr>
              <p:cNvPr id="16400" name="Freeform 16"/>
              <p:cNvSpPr>
                <a:spLocks/>
              </p:cNvSpPr>
              <p:nvPr/>
            </p:nvSpPr>
            <p:spPr bwMode="auto">
              <a:xfrm>
                <a:off x="48" y="0"/>
                <a:ext cx="172" cy="61"/>
              </a:xfrm>
              <a:custGeom>
                <a:avLst/>
                <a:gdLst>
                  <a:gd name="T0" fmla="*/ 0 w 21600"/>
                  <a:gd name="T1" fmla="*/ 21600 h 21600"/>
                  <a:gd name="T2" fmla="*/ 10800 w 21600"/>
                  <a:gd name="T3" fmla="*/ 0 h 21600"/>
                  <a:gd name="T4" fmla="*/ 21600 w 21600"/>
                  <a:gd name="T5" fmla="*/ 21600 h 21600"/>
                </a:gdLst>
                <a:ahLst/>
                <a:cxnLst>
                  <a:cxn ang="0">
                    <a:pos x="T0" y="T1"/>
                  </a:cxn>
                  <a:cxn ang="0">
                    <a:pos x="T2" y="T3"/>
                  </a:cxn>
                  <a:cxn ang="0">
                    <a:pos x="T4" y="T5"/>
                  </a:cxn>
                </a:cxnLst>
                <a:rect l="0" t="0" r="r" b="b"/>
                <a:pathLst>
                  <a:path w="21600" h="21600">
                    <a:moveTo>
                      <a:pt x="0" y="21600"/>
                    </a:moveTo>
                    <a:cubicBezTo>
                      <a:pt x="3600" y="10800"/>
                      <a:pt x="7200" y="0"/>
                      <a:pt x="10800" y="0"/>
                    </a:cubicBezTo>
                    <a:cubicBezTo>
                      <a:pt x="14400" y="0"/>
                      <a:pt x="18000" y="10800"/>
                      <a:pt x="21600" y="21600"/>
                    </a:cubicBezTo>
                  </a:path>
                </a:pathLst>
              </a:cu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401" name="Line 17"/>
              <p:cNvSpPr>
                <a:spLocks noChangeShapeType="1"/>
              </p:cNvSpPr>
              <p:nvPr/>
            </p:nvSpPr>
            <p:spPr bwMode="auto">
              <a:xfrm rot="10800000">
                <a:off x="0" y="0"/>
                <a:ext cx="144" cy="192"/>
              </a:xfrm>
              <a:prstGeom prst="line">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402" name="Line 18"/>
              <p:cNvSpPr>
                <a:spLocks noChangeShapeType="1"/>
              </p:cNvSpPr>
              <p:nvPr/>
            </p:nvSpPr>
            <p:spPr bwMode="auto">
              <a:xfrm rot="10800000" flipH="1">
                <a:off x="144" y="0"/>
                <a:ext cx="96" cy="192"/>
              </a:xfrm>
              <a:prstGeom prst="line">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6404" name="Rectangle 20"/>
            <p:cNvSpPr>
              <a:spLocks/>
            </p:cNvSpPr>
            <p:nvPr/>
          </p:nvSpPr>
          <p:spPr bwMode="auto">
            <a:xfrm>
              <a:off x="3960" y="3024"/>
              <a:ext cx="40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Eye</a:t>
              </a:r>
            </a:p>
          </p:txBody>
        </p:sp>
        <p:sp>
          <p:nvSpPr>
            <p:cNvPr id="16405" name="Rectangle 21"/>
            <p:cNvSpPr>
              <a:spLocks/>
            </p:cNvSpPr>
            <p:nvPr/>
          </p:nvSpPr>
          <p:spPr bwMode="auto">
            <a:xfrm>
              <a:off x="4533" y="2256"/>
              <a:ext cx="574"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Image</a:t>
              </a:r>
              <a:br>
                <a:rPr lang="en-US" sz="1400">
                  <a:latin typeface="Arial" charset="0"/>
                  <a:cs typeface="Arial" charset="0"/>
                  <a:sym typeface="Arial" charset="0"/>
                </a:rPr>
              </a:br>
              <a:r>
                <a:rPr lang="en-US" sz="1400">
                  <a:latin typeface="Arial" charset="0"/>
                  <a:cs typeface="Arial" charset="0"/>
                  <a:sym typeface="Arial" charset="0"/>
                </a:rPr>
                <a:t>plane</a:t>
              </a:r>
            </a:p>
          </p:txBody>
        </p:sp>
        <p:pic>
          <p:nvPicPr>
            <p:cNvPr id="16406"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8" y="2484"/>
              <a:ext cx="960"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16407" name="Rectangle 23"/>
            <p:cNvSpPr>
              <a:spLocks/>
            </p:cNvSpPr>
            <p:nvPr/>
          </p:nvSpPr>
          <p:spPr bwMode="auto">
            <a:xfrm>
              <a:off x="0" y="0"/>
              <a:ext cx="807"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3D object</a:t>
              </a:r>
            </a:p>
            <a:p>
              <a:r>
                <a:rPr lang="en-US" sz="1400">
                  <a:latin typeface="Arial" charset="0"/>
                  <a:cs typeface="Arial" charset="0"/>
                  <a:sym typeface="Arial" charset="0"/>
                </a:rPr>
                <a:t>space </a:t>
              </a:r>
            </a:p>
          </p:txBody>
        </p:sp>
      </p:grpSp>
    </p:spTree>
    <p:extLst>
      <p:ext uri="{BB962C8B-B14F-4D97-AF65-F5344CB8AC3E}">
        <p14:creationId xmlns:p14="http://schemas.microsoft.com/office/powerpoint/2010/main" val="797042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r>
              <a:rPr lang="en-US"/>
              <a:t>LIC on Surfaces</a:t>
            </a:r>
          </a:p>
        </p:txBody>
      </p:sp>
      <p:grpSp>
        <p:nvGrpSpPr>
          <p:cNvPr id="17451" name="Group 43"/>
          <p:cNvGrpSpPr>
            <a:grpSpLocks/>
          </p:cNvGrpSpPr>
          <p:nvPr/>
        </p:nvGrpSpPr>
        <p:grpSpPr bwMode="auto">
          <a:xfrm>
            <a:off x="1672084" y="1810494"/>
            <a:ext cx="5731729" cy="3693542"/>
            <a:chOff x="0" y="0"/>
            <a:chExt cx="5134" cy="3309"/>
          </a:xfrm>
        </p:grpSpPr>
        <p:sp>
          <p:nvSpPr>
            <p:cNvPr id="17410" name="Freeform 2"/>
            <p:cNvSpPr>
              <a:spLocks/>
            </p:cNvSpPr>
            <p:nvPr/>
          </p:nvSpPr>
          <p:spPr bwMode="auto">
            <a:xfrm>
              <a:off x="3445" y="96"/>
              <a:ext cx="1104" cy="1019"/>
            </a:xfrm>
            <a:custGeom>
              <a:avLst/>
              <a:gdLst>
                <a:gd name="T0" fmla="*/ 0 w 21600"/>
                <a:gd name="T1" fmla="*/ 3052 h 21600"/>
                <a:gd name="T2" fmla="*/ 2817 w 21600"/>
                <a:gd name="T3" fmla="*/ 0 h 21600"/>
                <a:gd name="T4" fmla="*/ 21600 w 21600"/>
                <a:gd name="T5" fmla="*/ 0 h 21600"/>
                <a:gd name="T6" fmla="*/ 21600 w 21600"/>
                <a:gd name="T7" fmla="*/ 19332 h 21600"/>
                <a:gd name="T8" fmla="*/ 18783 w 21600"/>
                <a:gd name="T9" fmla="*/ 21600 h 21600"/>
                <a:gd name="T10" fmla="*/ 5635 w 21600"/>
                <a:gd name="T11" fmla="*/ 15262 h 21600"/>
                <a:gd name="T12" fmla="*/ 0 w 21600"/>
                <a:gd name="T13" fmla="*/ 3052 h 21600"/>
                <a:gd name="T14" fmla="*/ 0 w 21600"/>
                <a:gd name="T15" fmla="*/ 3052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3052"/>
                  </a:moveTo>
                  <a:lnTo>
                    <a:pt x="2817" y="0"/>
                  </a:lnTo>
                  <a:lnTo>
                    <a:pt x="21600" y="0"/>
                  </a:lnTo>
                  <a:lnTo>
                    <a:pt x="21600" y="19332"/>
                  </a:lnTo>
                  <a:lnTo>
                    <a:pt x="18783" y="21600"/>
                  </a:lnTo>
                  <a:lnTo>
                    <a:pt x="5635" y="15262"/>
                  </a:lnTo>
                  <a:lnTo>
                    <a:pt x="0" y="3052"/>
                  </a:lnTo>
                  <a:close/>
                  <a:moveTo>
                    <a:pt x="0" y="3052"/>
                  </a:moveTo>
                </a:path>
              </a:pathLst>
            </a:custGeom>
            <a:solidFill>
              <a:schemeClr val="accent1"/>
            </a:solidFill>
            <a:ln w="31750" cap="flat">
              <a:solidFill>
                <a:schemeClr val="tx1"/>
              </a:solidFill>
              <a:prstDash val="solid"/>
              <a:round/>
              <a:headEnd type="none" w="med" len="med"/>
              <a:tailEnd type="none" w="med" len="med"/>
            </a:ln>
          </p:spPr>
          <p:txBody>
            <a:bodyPr lIns="0" tIns="0" rIns="0" bIns="0"/>
            <a:lstStyle/>
            <a:p>
              <a:endParaRPr lang="en-US"/>
            </a:p>
          </p:txBody>
        </p:sp>
        <p:sp>
          <p:nvSpPr>
            <p:cNvPr id="17411" name="Freeform 3"/>
            <p:cNvSpPr>
              <a:spLocks/>
            </p:cNvSpPr>
            <p:nvPr/>
          </p:nvSpPr>
          <p:spPr bwMode="auto">
            <a:xfrm>
              <a:off x="805" y="96"/>
              <a:ext cx="1104" cy="1019"/>
            </a:xfrm>
            <a:custGeom>
              <a:avLst/>
              <a:gdLst>
                <a:gd name="T0" fmla="*/ 0 w 21600"/>
                <a:gd name="T1" fmla="*/ 3052 h 21600"/>
                <a:gd name="T2" fmla="*/ 2817 w 21600"/>
                <a:gd name="T3" fmla="*/ 0 h 21600"/>
                <a:gd name="T4" fmla="*/ 21600 w 21600"/>
                <a:gd name="T5" fmla="*/ 0 h 21600"/>
                <a:gd name="T6" fmla="*/ 21600 w 21600"/>
                <a:gd name="T7" fmla="*/ 19332 h 21600"/>
                <a:gd name="T8" fmla="*/ 18783 w 21600"/>
                <a:gd name="T9" fmla="*/ 21600 h 21600"/>
                <a:gd name="T10" fmla="*/ 5635 w 21600"/>
                <a:gd name="T11" fmla="*/ 15262 h 21600"/>
                <a:gd name="T12" fmla="*/ 0 w 21600"/>
                <a:gd name="T13" fmla="*/ 3052 h 21600"/>
                <a:gd name="T14" fmla="*/ 0 w 21600"/>
                <a:gd name="T15" fmla="*/ 3052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3052"/>
                  </a:moveTo>
                  <a:lnTo>
                    <a:pt x="2817" y="0"/>
                  </a:lnTo>
                  <a:lnTo>
                    <a:pt x="21600" y="0"/>
                  </a:lnTo>
                  <a:lnTo>
                    <a:pt x="21600" y="19332"/>
                  </a:lnTo>
                  <a:lnTo>
                    <a:pt x="18783" y="21600"/>
                  </a:lnTo>
                  <a:lnTo>
                    <a:pt x="5635" y="15262"/>
                  </a:lnTo>
                  <a:lnTo>
                    <a:pt x="0" y="3052"/>
                  </a:lnTo>
                  <a:close/>
                  <a:moveTo>
                    <a:pt x="0" y="3052"/>
                  </a:moveTo>
                </a:path>
              </a:pathLst>
            </a:custGeom>
            <a:solidFill>
              <a:schemeClr val="accent1"/>
            </a:solidFill>
            <a:ln w="31750" cap="flat">
              <a:solidFill>
                <a:schemeClr val="tx1"/>
              </a:solidFill>
              <a:prstDash val="solid"/>
              <a:round/>
              <a:headEnd type="none" w="med" len="med"/>
              <a:tailEnd type="none" w="med" len="med"/>
            </a:ln>
          </p:spPr>
          <p:txBody>
            <a:bodyPr lIns="0" tIns="0" rIns="0" bIns="0"/>
            <a:lstStyle/>
            <a:p>
              <a:endParaRPr lang="en-US"/>
            </a:p>
          </p:txBody>
        </p:sp>
        <p:pic>
          <p:nvPicPr>
            <p:cNvPr id="17412"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 y="240"/>
              <a:ext cx="960" cy="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17413"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 y="240"/>
              <a:ext cx="960" cy="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17414" name="AutoShape 6"/>
            <p:cNvSpPr>
              <a:spLocks/>
            </p:cNvSpPr>
            <p:nvPr/>
          </p:nvSpPr>
          <p:spPr bwMode="auto">
            <a:xfrm>
              <a:off x="2245" y="528"/>
              <a:ext cx="672" cy="288"/>
            </a:xfrm>
            <a:prstGeom prst="rightArrow">
              <a:avLst>
                <a:gd name="adj1" fmla="val 50000"/>
                <a:gd name="adj2" fmla="val 58333"/>
              </a:avLst>
            </a:prstGeom>
            <a:solidFill>
              <a:schemeClr val="accent1"/>
            </a:solidFill>
            <a:ln w="31750" cap="flat">
              <a:solidFill>
                <a:srgbClr val="808080"/>
              </a:solidFill>
              <a:prstDash val="solid"/>
              <a:miter lim="800000"/>
              <a:headEnd type="none" w="med" len="med"/>
              <a:tailEnd type="none" w="med" len="med"/>
            </a:ln>
          </p:spPr>
          <p:txBody>
            <a:bodyPr lIns="0" tIns="0" rIns="0" bIns="0"/>
            <a:lstStyle/>
            <a:p>
              <a:endParaRPr lang="en-US"/>
            </a:p>
          </p:txBody>
        </p:sp>
        <p:sp>
          <p:nvSpPr>
            <p:cNvPr id="17415" name="AutoShape 7"/>
            <p:cNvSpPr>
              <a:spLocks/>
            </p:cNvSpPr>
            <p:nvPr/>
          </p:nvSpPr>
          <p:spPr bwMode="auto">
            <a:xfrm rot="5400000">
              <a:off x="3589" y="1536"/>
              <a:ext cx="672" cy="288"/>
            </a:xfrm>
            <a:prstGeom prst="rightArrow">
              <a:avLst>
                <a:gd name="adj1" fmla="val 50000"/>
                <a:gd name="adj2" fmla="val 58333"/>
              </a:avLst>
            </a:prstGeom>
            <a:solidFill>
              <a:schemeClr val="accent1"/>
            </a:solidFill>
            <a:ln w="31750" cap="flat">
              <a:solidFill>
                <a:srgbClr val="808080"/>
              </a:solidFill>
              <a:prstDash val="solid"/>
              <a:miter lim="800000"/>
              <a:headEnd type="none" w="med" len="med"/>
              <a:tailEnd type="none" w="med" len="med"/>
            </a:ln>
          </p:spPr>
          <p:txBody>
            <a:bodyPr lIns="0" tIns="0" rIns="0" bIns="0"/>
            <a:lstStyle/>
            <a:p>
              <a:endParaRPr lang="en-US"/>
            </a:p>
          </p:txBody>
        </p:sp>
        <p:sp>
          <p:nvSpPr>
            <p:cNvPr id="17416" name="Rectangle 8"/>
            <p:cNvSpPr>
              <a:spLocks/>
            </p:cNvSpPr>
            <p:nvPr/>
          </p:nvSpPr>
          <p:spPr bwMode="auto">
            <a:xfrm>
              <a:off x="2167" y="864"/>
              <a:ext cx="993"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solidFill>
                    <a:srgbClr val="808080"/>
                  </a:solidFill>
                  <a:latin typeface="Arial" charset="0"/>
                  <a:cs typeface="Arial" charset="0"/>
                  <a:sym typeface="Arial" charset="0"/>
                </a:rPr>
                <a:t>flow texture </a:t>
              </a:r>
            </a:p>
          </p:txBody>
        </p:sp>
        <p:sp>
          <p:nvSpPr>
            <p:cNvPr id="17417" name="Rectangle 9"/>
            <p:cNvSpPr>
              <a:spLocks/>
            </p:cNvSpPr>
            <p:nvPr/>
          </p:nvSpPr>
          <p:spPr bwMode="auto">
            <a:xfrm>
              <a:off x="2239" y="192"/>
              <a:ext cx="84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solidFill>
                    <a:srgbClr val="808080"/>
                  </a:solidFill>
                  <a:latin typeface="Arial" charset="0"/>
                  <a:cs typeface="Arial" charset="0"/>
                  <a:sym typeface="Arial" charset="0"/>
                </a:rPr>
                <a:t>Generate </a:t>
              </a:r>
            </a:p>
          </p:txBody>
        </p:sp>
        <p:sp>
          <p:nvSpPr>
            <p:cNvPr id="17418" name="Rectangle 10"/>
            <p:cNvSpPr>
              <a:spLocks/>
            </p:cNvSpPr>
            <p:nvPr/>
          </p:nvSpPr>
          <p:spPr bwMode="auto">
            <a:xfrm>
              <a:off x="4189" y="1488"/>
              <a:ext cx="62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solidFill>
                    <a:srgbClr val="808080"/>
                  </a:solidFill>
                  <a:latin typeface="Arial" charset="0"/>
                  <a:cs typeface="Arial" charset="0"/>
                  <a:sym typeface="Arial" charset="0"/>
                </a:rPr>
                <a:t>Project</a:t>
              </a:r>
            </a:p>
          </p:txBody>
        </p:sp>
        <p:sp>
          <p:nvSpPr>
            <p:cNvPr id="17419" name="Rectangle 11"/>
            <p:cNvSpPr>
              <a:spLocks/>
            </p:cNvSpPr>
            <p:nvPr/>
          </p:nvSpPr>
          <p:spPr bwMode="auto">
            <a:xfrm>
              <a:off x="805" y="239"/>
              <a:ext cx="960" cy="887"/>
            </a:xfrm>
            <a:prstGeom prst="rect">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20" name="Rectangle 12"/>
            <p:cNvSpPr>
              <a:spLocks/>
            </p:cNvSpPr>
            <p:nvPr/>
          </p:nvSpPr>
          <p:spPr bwMode="auto">
            <a:xfrm>
              <a:off x="3445" y="239"/>
              <a:ext cx="960" cy="887"/>
            </a:xfrm>
            <a:prstGeom prst="rect">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21" name="Line 13"/>
            <p:cNvSpPr>
              <a:spLocks noChangeShapeType="1"/>
            </p:cNvSpPr>
            <p:nvPr/>
          </p:nvSpPr>
          <p:spPr bwMode="auto">
            <a:xfrm rot="10800000" flipH="1">
              <a:off x="1765" y="96"/>
              <a:ext cx="144" cy="144"/>
            </a:xfrm>
            <a:prstGeom prst="line">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22" name="Line 14"/>
            <p:cNvSpPr>
              <a:spLocks noChangeShapeType="1"/>
            </p:cNvSpPr>
            <p:nvPr/>
          </p:nvSpPr>
          <p:spPr bwMode="auto">
            <a:xfrm rot="10800000" flipH="1">
              <a:off x="4405" y="96"/>
              <a:ext cx="144" cy="144"/>
            </a:xfrm>
            <a:prstGeom prst="line">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23" name="Line 15"/>
            <p:cNvSpPr>
              <a:spLocks noChangeShapeType="1"/>
            </p:cNvSpPr>
            <p:nvPr/>
          </p:nvSpPr>
          <p:spPr bwMode="auto">
            <a:xfrm>
              <a:off x="3205" y="2506"/>
              <a:ext cx="1296" cy="1"/>
            </a:xfrm>
            <a:prstGeom prst="line">
              <a:avLst/>
            </a:prstGeom>
            <a:noFill/>
            <a:ln w="635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7427" name="Group 19"/>
            <p:cNvGrpSpPr>
              <a:grpSpLocks/>
            </p:cNvGrpSpPr>
            <p:nvPr/>
          </p:nvGrpSpPr>
          <p:grpSpPr bwMode="auto">
            <a:xfrm>
              <a:off x="3781" y="2928"/>
              <a:ext cx="240" cy="192"/>
              <a:chOff x="0" y="0"/>
              <a:chExt cx="240" cy="192"/>
            </a:xfrm>
          </p:grpSpPr>
          <p:sp>
            <p:nvSpPr>
              <p:cNvPr id="17424" name="Freeform 16"/>
              <p:cNvSpPr>
                <a:spLocks/>
              </p:cNvSpPr>
              <p:nvPr/>
            </p:nvSpPr>
            <p:spPr bwMode="auto">
              <a:xfrm>
                <a:off x="48" y="0"/>
                <a:ext cx="172" cy="61"/>
              </a:xfrm>
              <a:custGeom>
                <a:avLst/>
                <a:gdLst>
                  <a:gd name="T0" fmla="*/ 0 w 21600"/>
                  <a:gd name="T1" fmla="*/ 21600 h 21600"/>
                  <a:gd name="T2" fmla="*/ 10800 w 21600"/>
                  <a:gd name="T3" fmla="*/ 0 h 21600"/>
                  <a:gd name="T4" fmla="*/ 21600 w 21600"/>
                  <a:gd name="T5" fmla="*/ 21600 h 21600"/>
                </a:gdLst>
                <a:ahLst/>
                <a:cxnLst>
                  <a:cxn ang="0">
                    <a:pos x="T0" y="T1"/>
                  </a:cxn>
                  <a:cxn ang="0">
                    <a:pos x="T2" y="T3"/>
                  </a:cxn>
                  <a:cxn ang="0">
                    <a:pos x="T4" y="T5"/>
                  </a:cxn>
                </a:cxnLst>
                <a:rect l="0" t="0" r="r" b="b"/>
                <a:pathLst>
                  <a:path w="21600" h="21600">
                    <a:moveTo>
                      <a:pt x="0" y="21600"/>
                    </a:moveTo>
                    <a:cubicBezTo>
                      <a:pt x="3600" y="10800"/>
                      <a:pt x="7200" y="0"/>
                      <a:pt x="10800" y="0"/>
                    </a:cubicBezTo>
                    <a:cubicBezTo>
                      <a:pt x="14400" y="0"/>
                      <a:pt x="18000" y="10800"/>
                      <a:pt x="21600" y="21600"/>
                    </a:cubicBezTo>
                  </a:path>
                </a:pathLst>
              </a:cu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25" name="Line 17"/>
              <p:cNvSpPr>
                <a:spLocks noChangeShapeType="1"/>
              </p:cNvSpPr>
              <p:nvPr/>
            </p:nvSpPr>
            <p:spPr bwMode="auto">
              <a:xfrm rot="10800000">
                <a:off x="0" y="0"/>
                <a:ext cx="144" cy="192"/>
              </a:xfrm>
              <a:prstGeom prst="line">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26" name="Line 18"/>
              <p:cNvSpPr>
                <a:spLocks noChangeShapeType="1"/>
              </p:cNvSpPr>
              <p:nvPr/>
            </p:nvSpPr>
            <p:spPr bwMode="auto">
              <a:xfrm rot="10800000" flipH="1">
                <a:off x="144" y="0"/>
                <a:ext cx="96" cy="192"/>
              </a:xfrm>
              <a:prstGeom prst="line">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7428" name="Rectangle 20"/>
            <p:cNvSpPr>
              <a:spLocks/>
            </p:cNvSpPr>
            <p:nvPr/>
          </p:nvSpPr>
          <p:spPr bwMode="auto">
            <a:xfrm>
              <a:off x="3986" y="3024"/>
              <a:ext cx="40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Eye</a:t>
              </a:r>
            </a:p>
          </p:txBody>
        </p:sp>
        <p:sp>
          <p:nvSpPr>
            <p:cNvPr id="17429" name="Rectangle 21"/>
            <p:cNvSpPr>
              <a:spLocks/>
            </p:cNvSpPr>
            <p:nvPr/>
          </p:nvSpPr>
          <p:spPr bwMode="auto">
            <a:xfrm>
              <a:off x="4560" y="2256"/>
              <a:ext cx="574"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Image</a:t>
              </a:r>
              <a:br>
                <a:rPr lang="en-US" sz="1400">
                  <a:latin typeface="Arial" charset="0"/>
                  <a:cs typeface="Arial" charset="0"/>
                  <a:sym typeface="Arial" charset="0"/>
                </a:rPr>
              </a:br>
              <a:r>
                <a:rPr lang="en-US" sz="1400">
                  <a:latin typeface="Arial" charset="0"/>
                  <a:cs typeface="Arial" charset="0"/>
                  <a:sym typeface="Arial" charset="0"/>
                </a:rPr>
                <a:t>plane</a:t>
              </a:r>
            </a:p>
          </p:txBody>
        </p:sp>
        <p:pic>
          <p:nvPicPr>
            <p:cNvPr id="17430"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5" y="2484"/>
              <a:ext cx="960"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17431" name="Rectangle 23"/>
            <p:cNvSpPr>
              <a:spLocks/>
            </p:cNvSpPr>
            <p:nvPr/>
          </p:nvSpPr>
          <p:spPr bwMode="auto">
            <a:xfrm>
              <a:off x="26" y="0"/>
              <a:ext cx="80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3D object</a:t>
              </a:r>
            </a:p>
            <a:p>
              <a:r>
                <a:rPr lang="en-US" sz="1400">
                  <a:latin typeface="Arial" charset="0"/>
                  <a:cs typeface="Arial" charset="0"/>
                  <a:sym typeface="Arial" charset="0"/>
                </a:rPr>
                <a:t>space </a:t>
              </a:r>
            </a:p>
          </p:txBody>
        </p:sp>
        <p:sp>
          <p:nvSpPr>
            <p:cNvPr id="17432" name="Line 24"/>
            <p:cNvSpPr>
              <a:spLocks noChangeShapeType="1"/>
            </p:cNvSpPr>
            <p:nvPr/>
          </p:nvSpPr>
          <p:spPr bwMode="auto">
            <a:xfrm>
              <a:off x="565" y="2506"/>
              <a:ext cx="1344" cy="1"/>
            </a:xfrm>
            <a:prstGeom prst="line">
              <a:avLst/>
            </a:prstGeom>
            <a:noFill/>
            <a:ln w="635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7436" name="Group 28"/>
            <p:cNvGrpSpPr>
              <a:grpSpLocks/>
            </p:cNvGrpSpPr>
            <p:nvPr/>
          </p:nvGrpSpPr>
          <p:grpSpPr bwMode="auto">
            <a:xfrm>
              <a:off x="1141" y="2928"/>
              <a:ext cx="240" cy="192"/>
              <a:chOff x="0" y="0"/>
              <a:chExt cx="240" cy="192"/>
            </a:xfrm>
          </p:grpSpPr>
          <p:sp>
            <p:nvSpPr>
              <p:cNvPr id="17433" name="Freeform 25"/>
              <p:cNvSpPr>
                <a:spLocks/>
              </p:cNvSpPr>
              <p:nvPr/>
            </p:nvSpPr>
            <p:spPr bwMode="auto">
              <a:xfrm>
                <a:off x="48" y="0"/>
                <a:ext cx="172" cy="61"/>
              </a:xfrm>
              <a:custGeom>
                <a:avLst/>
                <a:gdLst>
                  <a:gd name="T0" fmla="*/ 0 w 21600"/>
                  <a:gd name="T1" fmla="*/ 21600 h 21600"/>
                  <a:gd name="T2" fmla="*/ 10800 w 21600"/>
                  <a:gd name="T3" fmla="*/ 0 h 21600"/>
                  <a:gd name="T4" fmla="*/ 21600 w 21600"/>
                  <a:gd name="T5" fmla="*/ 21600 h 21600"/>
                </a:gdLst>
                <a:ahLst/>
                <a:cxnLst>
                  <a:cxn ang="0">
                    <a:pos x="T0" y="T1"/>
                  </a:cxn>
                  <a:cxn ang="0">
                    <a:pos x="T2" y="T3"/>
                  </a:cxn>
                  <a:cxn ang="0">
                    <a:pos x="T4" y="T5"/>
                  </a:cxn>
                </a:cxnLst>
                <a:rect l="0" t="0" r="r" b="b"/>
                <a:pathLst>
                  <a:path w="21600" h="21600">
                    <a:moveTo>
                      <a:pt x="0" y="21600"/>
                    </a:moveTo>
                    <a:cubicBezTo>
                      <a:pt x="3600" y="10800"/>
                      <a:pt x="7200" y="0"/>
                      <a:pt x="10800" y="0"/>
                    </a:cubicBezTo>
                    <a:cubicBezTo>
                      <a:pt x="14400" y="0"/>
                      <a:pt x="18000" y="10800"/>
                      <a:pt x="21600" y="21600"/>
                    </a:cubicBezTo>
                  </a:path>
                </a:pathLst>
              </a:cu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34" name="Line 26"/>
              <p:cNvSpPr>
                <a:spLocks noChangeShapeType="1"/>
              </p:cNvSpPr>
              <p:nvPr/>
            </p:nvSpPr>
            <p:spPr bwMode="auto">
              <a:xfrm rot="10800000">
                <a:off x="0" y="0"/>
                <a:ext cx="144" cy="192"/>
              </a:xfrm>
              <a:prstGeom prst="line">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35" name="Line 27"/>
              <p:cNvSpPr>
                <a:spLocks noChangeShapeType="1"/>
              </p:cNvSpPr>
              <p:nvPr/>
            </p:nvSpPr>
            <p:spPr bwMode="auto">
              <a:xfrm rot="10800000" flipH="1">
                <a:off x="144" y="0"/>
                <a:ext cx="96" cy="192"/>
              </a:xfrm>
              <a:prstGeom prst="line">
                <a:avLst/>
              </a:prstGeom>
              <a:noFill/>
              <a:ln w="317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7437" name="Rectangle 29"/>
            <p:cNvSpPr>
              <a:spLocks/>
            </p:cNvSpPr>
            <p:nvPr/>
          </p:nvSpPr>
          <p:spPr bwMode="auto">
            <a:xfrm>
              <a:off x="1346" y="3024"/>
              <a:ext cx="40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Eye</a:t>
              </a:r>
            </a:p>
          </p:txBody>
        </p:sp>
        <p:sp>
          <p:nvSpPr>
            <p:cNvPr id="17438" name="Rectangle 30"/>
            <p:cNvSpPr>
              <a:spLocks/>
            </p:cNvSpPr>
            <p:nvPr/>
          </p:nvSpPr>
          <p:spPr bwMode="auto">
            <a:xfrm>
              <a:off x="0" y="2256"/>
              <a:ext cx="574"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Image</a:t>
              </a:r>
              <a:br>
                <a:rPr lang="en-US" sz="1400">
                  <a:latin typeface="Arial" charset="0"/>
                  <a:cs typeface="Arial" charset="0"/>
                  <a:sym typeface="Arial" charset="0"/>
                </a:rPr>
              </a:br>
              <a:r>
                <a:rPr lang="en-US" sz="1400">
                  <a:latin typeface="Arial" charset="0"/>
                  <a:cs typeface="Arial" charset="0"/>
                  <a:sym typeface="Arial" charset="0"/>
                </a:rPr>
                <a:t>plane</a:t>
              </a:r>
            </a:p>
          </p:txBody>
        </p:sp>
        <p:sp>
          <p:nvSpPr>
            <p:cNvPr id="17439" name="AutoShape 31"/>
            <p:cNvSpPr>
              <a:spLocks/>
            </p:cNvSpPr>
            <p:nvPr/>
          </p:nvSpPr>
          <p:spPr bwMode="auto">
            <a:xfrm>
              <a:off x="2239" y="2362"/>
              <a:ext cx="672" cy="288"/>
            </a:xfrm>
            <a:prstGeom prst="rightArrow">
              <a:avLst>
                <a:gd name="adj1" fmla="val 50000"/>
                <a:gd name="adj2" fmla="val 58333"/>
              </a:avLst>
            </a:prstGeom>
            <a:solidFill>
              <a:srgbClr val="00CC99"/>
            </a:solidFill>
            <a:ln w="31750" cap="flat">
              <a:solidFill>
                <a:schemeClr val="tx1"/>
              </a:solidFill>
              <a:prstDash val="solid"/>
              <a:round/>
              <a:headEnd type="none" w="med" len="med"/>
              <a:tailEnd type="none" w="med" len="med"/>
            </a:ln>
          </p:spPr>
          <p:txBody>
            <a:bodyPr lIns="0" tIns="0" rIns="0" bIns="0"/>
            <a:lstStyle/>
            <a:p>
              <a:endParaRPr lang="en-US"/>
            </a:p>
          </p:txBody>
        </p:sp>
        <p:sp>
          <p:nvSpPr>
            <p:cNvPr id="17440" name="Rectangle 32"/>
            <p:cNvSpPr>
              <a:spLocks/>
            </p:cNvSpPr>
            <p:nvPr/>
          </p:nvSpPr>
          <p:spPr bwMode="auto">
            <a:xfrm>
              <a:off x="2161" y="2698"/>
              <a:ext cx="993"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flow texture </a:t>
              </a:r>
            </a:p>
          </p:txBody>
        </p:sp>
        <p:sp>
          <p:nvSpPr>
            <p:cNvPr id="17441" name="Rectangle 33"/>
            <p:cNvSpPr>
              <a:spLocks/>
            </p:cNvSpPr>
            <p:nvPr/>
          </p:nvSpPr>
          <p:spPr bwMode="auto">
            <a:xfrm>
              <a:off x="2233" y="2026"/>
              <a:ext cx="84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Generate </a:t>
              </a:r>
            </a:p>
          </p:txBody>
        </p:sp>
        <p:sp>
          <p:nvSpPr>
            <p:cNvPr id="17442" name="AutoShape 34"/>
            <p:cNvSpPr>
              <a:spLocks/>
            </p:cNvSpPr>
            <p:nvPr/>
          </p:nvSpPr>
          <p:spPr bwMode="auto">
            <a:xfrm rot="5400000">
              <a:off x="949" y="1546"/>
              <a:ext cx="672" cy="288"/>
            </a:xfrm>
            <a:prstGeom prst="rightArrow">
              <a:avLst>
                <a:gd name="adj1" fmla="val 50000"/>
                <a:gd name="adj2" fmla="val 58333"/>
              </a:avLst>
            </a:prstGeom>
            <a:solidFill>
              <a:srgbClr val="00CC99"/>
            </a:solidFill>
            <a:ln w="31750" cap="flat">
              <a:solidFill>
                <a:schemeClr val="tx1"/>
              </a:solidFill>
              <a:prstDash val="solid"/>
              <a:round/>
              <a:headEnd type="none" w="med" len="med"/>
              <a:tailEnd type="none" w="med" len="med"/>
            </a:ln>
          </p:spPr>
          <p:txBody>
            <a:bodyPr lIns="0" tIns="0" rIns="0" bIns="0"/>
            <a:lstStyle/>
            <a:p>
              <a:endParaRPr lang="en-US"/>
            </a:p>
          </p:txBody>
        </p:sp>
        <p:sp>
          <p:nvSpPr>
            <p:cNvPr id="17443" name="Rectangle 35"/>
            <p:cNvSpPr>
              <a:spLocks/>
            </p:cNvSpPr>
            <p:nvPr/>
          </p:nvSpPr>
          <p:spPr bwMode="auto">
            <a:xfrm>
              <a:off x="434" y="1498"/>
              <a:ext cx="62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bIns="50800">
              <a:spAutoFit/>
            </a:bodyPr>
            <a:lstStyle/>
            <a:p>
              <a:r>
                <a:rPr lang="en-US" sz="1400">
                  <a:latin typeface="Arial" charset="0"/>
                  <a:cs typeface="Arial" charset="0"/>
                  <a:sym typeface="Arial" charset="0"/>
                </a:rPr>
                <a:t>Project</a:t>
              </a:r>
            </a:p>
          </p:txBody>
        </p:sp>
        <p:sp>
          <p:nvSpPr>
            <p:cNvPr id="17444" name="Line 36"/>
            <p:cNvSpPr>
              <a:spLocks noChangeShapeType="1"/>
            </p:cNvSpPr>
            <p:nvPr/>
          </p:nvSpPr>
          <p:spPr bwMode="auto">
            <a:xfrm>
              <a:off x="805" y="2506"/>
              <a:ext cx="960" cy="1"/>
            </a:xfrm>
            <a:prstGeom prst="line">
              <a:avLst/>
            </a:prstGeom>
            <a:noFill/>
            <a:ln w="635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45" name="Line 37"/>
            <p:cNvSpPr>
              <a:spLocks noChangeShapeType="1"/>
            </p:cNvSpPr>
            <p:nvPr/>
          </p:nvSpPr>
          <p:spPr bwMode="auto">
            <a:xfrm rot="10800000" flipH="1">
              <a:off x="1189" y="2458"/>
              <a:ext cx="48" cy="96"/>
            </a:xfrm>
            <a:prstGeom prst="line">
              <a:avLst/>
            </a:pr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46" name="Line 38"/>
            <p:cNvSpPr>
              <a:spLocks noChangeShapeType="1"/>
            </p:cNvSpPr>
            <p:nvPr/>
          </p:nvSpPr>
          <p:spPr bwMode="auto">
            <a:xfrm rot="10800000" flipH="1">
              <a:off x="1093" y="2458"/>
              <a:ext cx="1" cy="96"/>
            </a:xfrm>
            <a:prstGeom prst="line">
              <a:avLst/>
            </a:pr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47" name="Line 39"/>
            <p:cNvSpPr>
              <a:spLocks noChangeShapeType="1"/>
            </p:cNvSpPr>
            <p:nvPr/>
          </p:nvSpPr>
          <p:spPr bwMode="auto">
            <a:xfrm rot="10800000">
              <a:off x="949" y="2458"/>
              <a:ext cx="48" cy="96"/>
            </a:xfrm>
            <a:prstGeom prst="line">
              <a:avLst/>
            </a:pr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48" name="Line 40"/>
            <p:cNvSpPr>
              <a:spLocks noChangeShapeType="1"/>
            </p:cNvSpPr>
            <p:nvPr/>
          </p:nvSpPr>
          <p:spPr bwMode="auto">
            <a:xfrm rot="10800000" flipH="1">
              <a:off x="1573" y="2458"/>
              <a:ext cx="48" cy="96"/>
            </a:xfrm>
            <a:prstGeom prst="line">
              <a:avLst/>
            </a:pr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49" name="Line 41"/>
            <p:cNvSpPr>
              <a:spLocks noChangeShapeType="1"/>
            </p:cNvSpPr>
            <p:nvPr/>
          </p:nvSpPr>
          <p:spPr bwMode="auto">
            <a:xfrm rot="10800000" flipH="1">
              <a:off x="1477" y="2458"/>
              <a:ext cx="1" cy="96"/>
            </a:xfrm>
            <a:prstGeom prst="line">
              <a:avLst/>
            </a:pr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50" name="Line 42"/>
            <p:cNvSpPr>
              <a:spLocks noChangeShapeType="1"/>
            </p:cNvSpPr>
            <p:nvPr/>
          </p:nvSpPr>
          <p:spPr bwMode="auto">
            <a:xfrm rot="10800000">
              <a:off x="1333" y="2458"/>
              <a:ext cx="48" cy="96"/>
            </a:xfrm>
            <a:prstGeom prst="line">
              <a:avLst/>
            </a:pr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3952305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ln/>
        </p:spPr>
        <p:txBody>
          <a:bodyPr/>
          <a:lstStyle/>
          <a:p>
            <a:r>
              <a:rPr lang="en-US"/>
              <a:t>Silhouette Lines</a:t>
            </a:r>
          </a:p>
        </p:txBody>
      </p:sp>
      <p:pic>
        <p:nvPicPr>
          <p:cNvPr id="1843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5190" y="1524000"/>
            <a:ext cx="3059535" cy="401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152423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ln/>
        </p:spPr>
        <p:txBody>
          <a:bodyPr/>
          <a:lstStyle/>
          <a:p>
            <a:r>
              <a:rPr lang="en-US"/>
              <a:t>Rendering</a:t>
            </a:r>
          </a:p>
        </p:txBody>
      </p:sp>
      <p:pic>
        <p:nvPicPr>
          <p:cNvPr id="1945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891" y="1991320"/>
            <a:ext cx="385762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19459" name="Rectangle 3"/>
          <p:cNvSpPr>
            <a:spLocks/>
          </p:cNvSpPr>
          <p:nvPr/>
        </p:nvSpPr>
        <p:spPr bwMode="auto">
          <a:xfrm>
            <a:off x="5322094" y="5623471"/>
            <a:ext cx="1643073" cy="2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5717" tIns="35717" rIns="64291" bIns="35717">
            <a:spAutoFit/>
          </a:bodyPr>
          <a:lstStyle/>
          <a:p>
            <a:pPr algn="l"/>
            <a:r>
              <a:rPr lang="en-US" sz="1400">
                <a:latin typeface="Arial" charset="0"/>
                <a:cs typeface="Arial" charset="0"/>
                <a:sym typeface="Arial" charset="0"/>
              </a:rPr>
              <a:t>No surface shading</a:t>
            </a:r>
          </a:p>
        </p:txBody>
      </p:sp>
    </p:spTree>
    <p:extLst>
      <p:ext uri="{BB962C8B-B14F-4D97-AF65-F5344CB8AC3E}">
        <p14:creationId xmlns:p14="http://schemas.microsoft.com/office/powerpoint/2010/main" val="1687166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3651" name="Object 3"/>
          <p:cNvGraphicFramePr>
            <a:graphicFrameLocks noChangeAspect="1"/>
          </p:cNvGraphicFramePr>
          <p:nvPr/>
        </p:nvGraphicFramePr>
        <p:xfrm>
          <a:off x="1214438" y="2890838"/>
          <a:ext cx="2992437" cy="2763837"/>
        </p:xfrm>
        <a:graphic>
          <a:graphicData uri="http://schemas.openxmlformats.org/presentationml/2006/ole">
            <mc:AlternateContent xmlns:mc="http://schemas.openxmlformats.org/markup-compatibility/2006">
              <mc:Choice xmlns:v="urn:schemas-microsoft-com:vml" Requires="v">
                <p:oleObj spid="_x0000_s3116" name="CorelDRAW" r:id="rId4" imgW="2992755" imgH="2763203" progId="CorelDRAW.Graphic.11">
                  <p:embed/>
                </p:oleObj>
              </mc:Choice>
              <mc:Fallback>
                <p:oleObj name="CorelDRAW" r:id="rId4" imgW="2992755" imgH="2763203" progId="CorelDRAW.Graphic.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438" y="2890838"/>
                        <a:ext cx="2992437" cy="27638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3653" name="Rectangle 5"/>
          <p:cNvSpPr>
            <a:spLocks noGrp="1" noChangeArrowheads="1"/>
          </p:cNvSpPr>
          <p:nvPr>
            <p:ph type="title"/>
          </p:nvPr>
        </p:nvSpPr>
        <p:spPr/>
        <p:txBody>
          <a:bodyPr/>
          <a:lstStyle/>
          <a:p>
            <a:r>
              <a:rPr lang="de-DE"/>
              <a:t>Flow Visualization: Geometry-Based Methods</a:t>
            </a:r>
          </a:p>
        </p:txBody>
      </p:sp>
    </p:spTree>
    <p:extLst>
      <p:ext uri="{BB962C8B-B14F-4D97-AF65-F5344CB8AC3E}">
        <p14:creationId xmlns:p14="http://schemas.microsoft.com/office/powerpoint/2010/main" val="35783502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title"/>
          </p:nvPr>
        </p:nvSpPr>
        <p:spPr>
          <a:ln/>
        </p:spPr>
        <p:txBody>
          <a:bodyPr/>
          <a:lstStyle/>
          <a:p>
            <a:r>
              <a:rPr lang="en-US"/>
              <a:t>Rendering</a:t>
            </a:r>
          </a:p>
        </p:txBody>
      </p:sp>
      <p:pic>
        <p:nvPicPr>
          <p:cNvPr id="20481"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891" y="1991320"/>
            <a:ext cx="385762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20482" name="Rectangle 2"/>
          <p:cNvSpPr>
            <a:spLocks/>
          </p:cNvSpPr>
          <p:nvPr/>
        </p:nvSpPr>
        <p:spPr bwMode="auto">
          <a:xfrm>
            <a:off x="5322094" y="5623471"/>
            <a:ext cx="1125304" cy="2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5717" tIns="35717" rIns="64291" bIns="35717">
            <a:spAutoFit/>
          </a:bodyPr>
          <a:lstStyle/>
          <a:p>
            <a:pPr algn="l"/>
            <a:r>
              <a:rPr lang="en-US" sz="1400">
                <a:latin typeface="Arial" charset="0"/>
                <a:cs typeface="Arial" charset="0"/>
                <a:sym typeface="Arial" charset="0"/>
              </a:rPr>
              <a:t>Gray surface</a:t>
            </a:r>
          </a:p>
        </p:txBody>
      </p:sp>
    </p:spTree>
    <p:extLst>
      <p:ext uri="{BB962C8B-B14F-4D97-AF65-F5344CB8AC3E}">
        <p14:creationId xmlns:p14="http://schemas.microsoft.com/office/powerpoint/2010/main" val="1632074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ln/>
        </p:spPr>
        <p:txBody>
          <a:bodyPr/>
          <a:lstStyle/>
          <a:p>
            <a:r>
              <a:rPr lang="en-US"/>
              <a:t>Rendering</a:t>
            </a:r>
          </a:p>
        </p:txBody>
      </p:sp>
      <p:sp>
        <p:nvSpPr>
          <p:cNvPr id="21505" name="Rectangle 1"/>
          <p:cNvSpPr>
            <a:spLocks/>
          </p:cNvSpPr>
          <p:nvPr/>
        </p:nvSpPr>
        <p:spPr bwMode="auto">
          <a:xfrm>
            <a:off x="5322094" y="5420321"/>
            <a:ext cx="1633455" cy="50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5717" tIns="35717" rIns="64291" bIns="35717">
            <a:spAutoFit/>
          </a:bodyPr>
          <a:lstStyle/>
          <a:p>
            <a:pPr algn="l"/>
            <a:r>
              <a:rPr lang="en-US" sz="1400">
                <a:latin typeface="Arial" charset="0"/>
                <a:cs typeface="Arial" charset="0"/>
                <a:sym typeface="Arial" charset="0"/>
              </a:rPr>
              <a:t>Cool/warm shading</a:t>
            </a:r>
            <a:br>
              <a:rPr lang="en-US" sz="1400">
                <a:latin typeface="Arial" charset="0"/>
                <a:cs typeface="Arial" charset="0"/>
                <a:sym typeface="Arial" charset="0"/>
              </a:rPr>
            </a:br>
            <a:r>
              <a:rPr lang="en-US" sz="1400">
                <a:latin typeface="Arial" charset="0"/>
                <a:cs typeface="Arial" charset="0"/>
                <a:sym typeface="Arial" charset="0"/>
              </a:rPr>
              <a:t>for surface</a:t>
            </a:r>
          </a:p>
        </p:txBody>
      </p:sp>
      <p:pic>
        <p:nvPicPr>
          <p:cNvPr id="2150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891" y="1991320"/>
            <a:ext cx="385762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686760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title"/>
          </p:nvPr>
        </p:nvSpPr>
        <p:spPr>
          <a:ln/>
        </p:spPr>
        <p:txBody>
          <a:bodyPr/>
          <a:lstStyle/>
          <a:p>
            <a:r>
              <a:rPr lang="en-US"/>
              <a:t>Rendering</a:t>
            </a:r>
          </a:p>
        </p:txBody>
      </p:sp>
      <p:sp>
        <p:nvSpPr>
          <p:cNvPr id="22529" name="Rectangle 1"/>
          <p:cNvSpPr>
            <a:spLocks/>
          </p:cNvSpPr>
          <p:nvPr/>
        </p:nvSpPr>
        <p:spPr bwMode="auto">
          <a:xfrm>
            <a:off x="5322094" y="5420321"/>
            <a:ext cx="1370115" cy="50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5717" tIns="35717" rIns="64291" bIns="35717">
            <a:spAutoFit/>
          </a:bodyPr>
          <a:lstStyle/>
          <a:p>
            <a:pPr algn="l"/>
            <a:r>
              <a:rPr lang="en-US" sz="1400">
                <a:latin typeface="Arial" charset="0"/>
                <a:cs typeface="Arial" charset="0"/>
                <a:sym typeface="Arial" charset="0"/>
              </a:rPr>
              <a:t>Gray surface </a:t>
            </a:r>
            <a:br>
              <a:rPr lang="en-US" sz="1400">
                <a:latin typeface="Arial" charset="0"/>
                <a:cs typeface="Arial" charset="0"/>
                <a:sym typeface="Arial" charset="0"/>
              </a:rPr>
            </a:br>
            <a:r>
              <a:rPr lang="en-US" sz="1400">
                <a:latin typeface="Arial" charset="0"/>
                <a:cs typeface="Arial" charset="0"/>
                <a:sym typeface="Arial" charset="0"/>
              </a:rPr>
              <a:t>Yellow/blue flow</a:t>
            </a:r>
          </a:p>
        </p:txBody>
      </p:sp>
      <p:pic>
        <p:nvPicPr>
          <p:cNvPr id="2253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891" y="1991320"/>
            <a:ext cx="385762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3705054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21694" y="2183978"/>
            <a:ext cx="6229350" cy="3819802"/>
          </a:xfrm>
          <a:prstGeom prst="rect">
            <a:avLst/>
          </a:prstGeom>
          <a:noFill/>
          <a:ln w="9525">
            <a:noFill/>
            <a:miter lim="800000"/>
            <a:headEnd/>
            <a:tailEnd/>
          </a:ln>
          <a:effectLst/>
        </p:spPr>
      </p:pic>
      <p:sp>
        <p:nvSpPr>
          <p:cNvPr id="1195028" name="Rectangle 20"/>
          <p:cNvSpPr>
            <a:spLocks noGrp="1" noChangeArrowheads="1"/>
          </p:cNvSpPr>
          <p:nvPr>
            <p:ph type="title"/>
          </p:nvPr>
        </p:nvSpPr>
        <p:spPr/>
        <p:txBody>
          <a:bodyPr/>
          <a:lstStyle/>
          <a:p>
            <a:r>
              <a:rPr lang="de-DE" smtClean="0"/>
              <a:t>Flow Visualization: Image-Based Methods</a:t>
            </a:r>
            <a:endParaRPr lang="de-DE"/>
          </a:p>
        </p:txBody>
      </p:sp>
      <p:sp>
        <p:nvSpPr>
          <p:cNvPr id="9" name="Content Placeholder 8"/>
          <p:cNvSpPr>
            <a:spLocks noGrp="1"/>
          </p:cNvSpPr>
          <p:nvPr>
            <p:ph idx="1"/>
          </p:nvPr>
        </p:nvSpPr>
        <p:spPr/>
        <p:txBody>
          <a:bodyPr/>
          <a:lstStyle/>
          <a:p>
            <a:r>
              <a:rPr lang="en-US" dirty="0"/>
              <a:t>LIC for 3D Flows</a:t>
            </a:r>
          </a:p>
          <a:p>
            <a:pPr lvl="1"/>
            <a:r>
              <a:rPr lang="en-US" dirty="0"/>
              <a:t>LIC concept easily extendable to 3D</a:t>
            </a:r>
          </a:p>
          <a:p>
            <a:pPr lvl="1"/>
            <a:r>
              <a:rPr lang="en-US" dirty="0"/>
              <a:t>Problem: rendering!</a:t>
            </a:r>
          </a:p>
        </p:txBody>
      </p:sp>
      <p:sp>
        <p:nvSpPr>
          <p:cNvPr id="4" name="TextBox 3"/>
          <p:cNvSpPr txBox="1"/>
          <p:nvPr/>
        </p:nvSpPr>
        <p:spPr>
          <a:xfrm>
            <a:off x="685800" y="5080450"/>
            <a:ext cx="2819400" cy="923330"/>
          </a:xfrm>
          <a:prstGeom prst="rect">
            <a:avLst/>
          </a:prstGeom>
          <a:noFill/>
        </p:spPr>
        <p:txBody>
          <a:bodyPr wrap="square" rtlCol="0">
            <a:spAutoFit/>
          </a:bodyPr>
          <a:lstStyle/>
          <a:p>
            <a:r>
              <a:rPr lang="en-US" dirty="0" smtClean="0"/>
              <a:t>3D LIC can only reveal interesting structures, if some data is discarded.</a:t>
            </a:r>
            <a:endParaRPr lang="en-US" dirty="0"/>
          </a:p>
        </p:txBody>
      </p:sp>
    </p:spTree>
    <p:extLst>
      <p:ext uri="{BB962C8B-B14F-4D97-AF65-F5344CB8AC3E}">
        <p14:creationId xmlns:p14="http://schemas.microsoft.com/office/powerpoint/2010/main" val="26043325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ln/>
        </p:spPr>
        <p:txBody>
          <a:bodyPr/>
          <a:lstStyle/>
          <a:p>
            <a:r>
              <a:rPr lang="en-US"/>
              <a:t>3D LIC</a:t>
            </a:r>
          </a:p>
        </p:txBody>
      </p:sp>
      <p:pic>
        <p:nvPicPr>
          <p:cNvPr id="2457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791" y="1600200"/>
            <a:ext cx="2986980" cy="298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2457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230" y="1600200"/>
            <a:ext cx="2986980" cy="298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24580" name="Rectangle 4"/>
          <p:cNvSpPr>
            <a:spLocks/>
          </p:cNvSpPr>
          <p:nvPr/>
        </p:nvSpPr>
        <p:spPr bwMode="auto">
          <a:xfrm>
            <a:off x="1531441" y="4587180"/>
            <a:ext cx="3000375" cy="31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35717" tIns="35717" rIns="64291" bIns="35717"/>
          <a:lstStyle/>
          <a:p>
            <a:pPr algn="ctr"/>
            <a:r>
              <a:rPr lang="en-US" sz="1700" dirty="0">
                <a:latin typeface="Arial" charset="0"/>
                <a:cs typeface="Arial" charset="0"/>
                <a:sym typeface="Arial" charset="0"/>
              </a:rPr>
              <a:t>Dense Noise</a:t>
            </a:r>
          </a:p>
        </p:txBody>
      </p:sp>
      <p:sp>
        <p:nvSpPr>
          <p:cNvPr id="24581" name="Rectangle 5"/>
          <p:cNvSpPr>
            <a:spLocks/>
          </p:cNvSpPr>
          <p:nvPr/>
        </p:nvSpPr>
        <p:spPr bwMode="auto">
          <a:xfrm>
            <a:off x="4619997" y="4587180"/>
            <a:ext cx="3000375" cy="31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35717" tIns="35717" rIns="64291" bIns="35717"/>
          <a:lstStyle/>
          <a:p>
            <a:pPr algn="ctr"/>
            <a:r>
              <a:rPr lang="en-US" sz="1700">
                <a:latin typeface="Arial" charset="0"/>
                <a:cs typeface="Arial" charset="0"/>
                <a:sym typeface="Arial" charset="0"/>
              </a:rPr>
              <a:t>Sparse Noise</a:t>
            </a:r>
          </a:p>
        </p:txBody>
      </p:sp>
    </p:spTree>
    <p:extLst>
      <p:ext uri="{BB962C8B-B14F-4D97-AF65-F5344CB8AC3E}">
        <p14:creationId xmlns:p14="http://schemas.microsoft.com/office/powerpoint/2010/main" val="2599959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p:txBody>
          <a:bodyPr/>
          <a:lstStyle/>
          <a:p>
            <a:r>
              <a:rPr lang="en-US" smtClean="0"/>
              <a:t>3D LIC Rendering</a:t>
            </a:r>
            <a:endParaRPr lang="en-US"/>
          </a:p>
        </p:txBody>
      </p:sp>
      <p:sp>
        <p:nvSpPr>
          <p:cNvPr id="25602" name="Rectangle 2"/>
          <p:cNvSpPr>
            <a:spLocks noGrp="1" noChangeArrowheads="1"/>
          </p:cNvSpPr>
          <p:nvPr>
            <p:ph idx="1"/>
          </p:nvPr>
        </p:nvSpPr>
        <p:spPr/>
        <p:txBody>
          <a:bodyPr/>
          <a:lstStyle/>
          <a:p>
            <a:r>
              <a:rPr lang="en-US" dirty="0" smtClean="0"/>
              <a:t>Scalar Volume Rendering via</a:t>
            </a:r>
          </a:p>
          <a:p>
            <a:pPr lvl="1"/>
            <a:r>
              <a:rPr lang="en-US" dirty="0" smtClean="0"/>
              <a:t>Slice Based Volume Rendering</a:t>
            </a:r>
          </a:p>
          <a:p>
            <a:pPr lvl="1"/>
            <a:r>
              <a:rPr lang="en-US" dirty="0" err="1" smtClean="0"/>
              <a:t>Raycasting</a:t>
            </a:r>
            <a:endParaRPr lang="en-US" dirty="0" smtClean="0"/>
          </a:p>
          <a:p>
            <a:pPr lvl="1"/>
            <a:endParaRPr lang="en-US" dirty="0" smtClean="0"/>
          </a:p>
          <a:p>
            <a:r>
              <a:rPr lang="en-US" dirty="0" smtClean="0"/>
              <a:t>see Lecture on Volume Rendering</a:t>
            </a:r>
            <a:endParaRPr lang="en-US" dirty="0"/>
          </a:p>
        </p:txBody>
      </p:sp>
      <p:grpSp>
        <p:nvGrpSpPr>
          <p:cNvPr id="25617" name="Group 17"/>
          <p:cNvGrpSpPr>
            <a:grpSpLocks/>
          </p:cNvGrpSpPr>
          <p:nvPr/>
        </p:nvGrpSpPr>
        <p:grpSpPr bwMode="auto">
          <a:xfrm>
            <a:off x="6649269" y="3139902"/>
            <a:ext cx="1725662" cy="1788170"/>
            <a:chOff x="0" y="0"/>
            <a:chExt cx="1546" cy="1602"/>
          </a:xfrm>
        </p:grpSpPr>
        <p:sp>
          <p:nvSpPr>
            <p:cNvPr id="25603" name="Line 3"/>
            <p:cNvSpPr>
              <a:spLocks noChangeShapeType="1"/>
            </p:cNvSpPr>
            <p:nvPr/>
          </p:nvSpPr>
          <p:spPr bwMode="auto">
            <a:xfrm>
              <a:off x="771" y="692"/>
              <a:ext cx="576" cy="391"/>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604" name="Freeform 4"/>
            <p:cNvSpPr>
              <a:spLocks/>
            </p:cNvSpPr>
            <p:nvPr/>
          </p:nvSpPr>
          <p:spPr bwMode="auto">
            <a:xfrm>
              <a:off x="0" y="5"/>
              <a:ext cx="793" cy="1005"/>
            </a:xfrm>
            <a:custGeom>
              <a:avLst/>
              <a:gdLst>
                <a:gd name="T0" fmla="*/ 0 w 21600"/>
                <a:gd name="T1" fmla="*/ 5278 h 21600"/>
                <a:gd name="T2" fmla="*/ 21600 w 21600"/>
                <a:gd name="T3" fmla="*/ 0 h 21600"/>
                <a:gd name="T4" fmla="*/ 21106 w 21600"/>
                <a:gd name="T5" fmla="*/ 14661 h 21600"/>
                <a:gd name="T6" fmla="*/ 4567 w 21600"/>
                <a:gd name="T7" fmla="*/ 21600 h 21600"/>
              </a:gdLst>
              <a:ahLst/>
              <a:cxnLst>
                <a:cxn ang="0">
                  <a:pos x="T0" y="T1"/>
                </a:cxn>
                <a:cxn ang="0">
                  <a:pos x="T2" y="T3"/>
                </a:cxn>
                <a:cxn ang="0">
                  <a:pos x="T4" y="T5"/>
                </a:cxn>
                <a:cxn ang="0">
                  <a:pos x="T6" y="T7"/>
                </a:cxn>
              </a:cxnLst>
              <a:rect l="0" t="0" r="r" b="b"/>
              <a:pathLst>
                <a:path w="21600" h="21600">
                  <a:moveTo>
                    <a:pt x="0" y="5278"/>
                  </a:moveTo>
                  <a:lnTo>
                    <a:pt x="21600" y="0"/>
                  </a:lnTo>
                  <a:lnTo>
                    <a:pt x="21106" y="14661"/>
                  </a:lnTo>
                  <a:lnTo>
                    <a:pt x="4567" y="21600"/>
                  </a:lnTo>
                </a:path>
              </a:pathLst>
            </a:cu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605" name="Freeform 5"/>
            <p:cNvSpPr>
              <a:spLocks/>
            </p:cNvSpPr>
            <p:nvPr/>
          </p:nvSpPr>
          <p:spPr bwMode="auto">
            <a:xfrm>
              <a:off x="50" y="27"/>
              <a:ext cx="807" cy="1024"/>
            </a:xfrm>
            <a:custGeom>
              <a:avLst/>
              <a:gdLst>
                <a:gd name="T0" fmla="*/ 3883 w 21600"/>
                <a:gd name="T1" fmla="*/ 21600 h 21600"/>
                <a:gd name="T2" fmla="*/ 0 w 21600"/>
                <a:gd name="T3" fmla="*/ 5760 h 21600"/>
                <a:gd name="T4" fmla="*/ 21600 w 21600"/>
                <a:gd name="T5" fmla="*/ 0 h 21600"/>
                <a:gd name="T6" fmla="*/ 20629 w 21600"/>
                <a:gd name="T7" fmla="*/ 14496 h 21600"/>
                <a:gd name="T8" fmla="*/ 3883 w 21600"/>
                <a:gd name="T9" fmla="*/ 21600 h 21600"/>
                <a:gd name="T10" fmla="*/ 3883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3883" y="21600"/>
                  </a:moveTo>
                  <a:lnTo>
                    <a:pt x="0" y="5760"/>
                  </a:lnTo>
                  <a:lnTo>
                    <a:pt x="21600" y="0"/>
                  </a:lnTo>
                  <a:lnTo>
                    <a:pt x="20629" y="14496"/>
                  </a:lnTo>
                  <a:lnTo>
                    <a:pt x="3883" y="21600"/>
                  </a:lnTo>
                  <a:close/>
                  <a:moveTo>
                    <a:pt x="3883" y="21600"/>
                  </a:moveTo>
                </a:path>
              </a:pathLst>
            </a:custGeom>
            <a:gradFill rotWithShape="0">
              <a:gsLst>
                <a:gs pos="0">
                  <a:srgbClr val="6699FF">
                    <a:alpha val="50000"/>
                  </a:srgbClr>
                </a:gs>
                <a:gs pos="100000">
                  <a:srgbClr val="6496FA">
                    <a:alpha val="50000"/>
                  </a:srgbClr>
                </a:gs>
              </a:gsLst>
              <a:lin ang="5400000" scaled="1"/>
            </a:gradFill>
            <a:ln w="19050" cap="flat">
              <a:solidFill>
                <a:srgbClr val="FFFFFF"/>
              </a:solidFill>
              <a:prstDash val="solid"/>
              <a:round/>
              <a:headEnd type="none" w="med" len="med"/>
              <a:tailEnd type="none" w="med" len="med"/>
            </a:ln>
          </p:spPr>
          <p:txBody>
            <a:bodyPr lIns="0" tIns="0" rIns="0" bIns="0"/>
            <a:lstStyle/>
            <a:p>
              <a:endParaRPr lang="en-US"/>
            </a:p>
          </p:txBody>
        </p:sp>
        <p:sp>
          <p:nvSpPr>
            <p:cNvPr id="25606" name="Freeform 6"/>
            <p:cNvSpPr>
              <a:spLocks/>
            </p:cNvSpPr>
            <p:nvPr/>
          </p:nvSpPr>
          <p:spPr bwMode="auto">
            <a:xfrm>
              <a:off x="104" y="50"/>
              <a:ext cx="812" cy="1056"/>
            </a:xfrm>
            <a:custGeom>
              <a:avLst/>
              <a:gdLst>
                <a:gd name="T0" fmla="*/ 3620 w 21600"/>
                <a:gd name="T1" fmla="*/ 21600 h 21600"/>
                <a:gd name="T2" fmla="*/ 0 w 21600"/>
                <a:gd name="T3" fmla="*/ 5959 h 21600"/>
                <a:gd name="T4" fmla="*/ 21600 w 21600"/>
                <a:gd name="T5" fmla="*/ 0 h 21600"/>
                <a:gd name="T6" fmla="*/ 20393 w 21600"/>
                <a:gd name="T7" fmla="*/ 14338 h 21600"/>
                <a:gd name="T8" fmla="*/ 3620 w 21600"/>
                <a:gd name="T9" fmla="*/ 21600 h 21600"/>
                <a:gd name="T10" fmla="*/ 362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3620" y="21600"/>
                  </a:moveTo>
                  <a:lnTo>
                    <a:pt x="0" y="5959"/>
                  </a:lnTo>
                  <a:lnTo>
                    <a:pt x="21600" y="0"/>
                  </a:lnTo>
                  <a:lnTo>
                    <a:pt x="20393" y="14338"/>
                  </a:lnTo>
                  <a:lnTo>
                    <a:pt x="3620" y="21600"/>
                  </a:lnTo>
                  <a:close/>
                  <a:moveTo>
                    <a:pt x="3620" y="21600"/>
                  </a:moveTo>
                </a:path>
              </a:pathLst>
            </a:custGeom>
            <a:gradFill rotWithShape="0">
              <a:gsLst>
                <a:gs pos="0">
                  <a:srgbClr val="6699FF">
                    <a:alpha val="50000"/>
                  </a:srgbClr>
                </a:gs>
                <a:gs pos="100000">
                  <a:srgbClr val="6496FA">
                    <a:alpha val="50000"/>
                  </a:srgbClr>
                </a:gs>
              </a:gsLst>
              <a:lin ang="5400000" scaled="1"/>
            </a:gradFill>
            <a:ln w="19050" cap="flat">
              <a:solidFill>
                <a:srgbClr val="FFFFFF"/>
              </a:solidFill>
              <a:prstDash val="solid"/>
              <a:round/>
              <a:headEnd type="none" w="med" len="med"/>
              <a:tailEnd type="none" w="med" len="med"/>
            </a:ln>
          </p:spPr>
          <p:txBody>
            <a:bodyPr lIns="0" tIns="0" rIns="0" bIns="0"/>
            <a:lstStyle/>
            <a:p>
              <a:endParaRPr lang="en-US"/>
            </a:p>
          </p:txBody>
        </p:sp>
        <p:sp>
          <p:nvSpPr>
            <p:cNvPr id="25607" name="Freeform 7"/>
            <p:cNvSpPr>
              <a:spLocks/>
            </p:cNvSpPr>
            <p:nvPr/>
          </p:nvSpPr>
          <p:spPr bwMode="auto">
            <a:xfrm>
              <a:off x="163" y="86"/>
              <a:ext cx="821" cy="1070"/>
            </a:xfrm>
            <a:custGeom>
              <a:avLst/>
              <a:gdLst>
                <a:gd name="T0" fmla="*/ 3341 w 21600"/>
                <a:gd name="T1" fmla="*/ 21600 h 21600"/>
                <a:gd name="T2" fmla="*/ 0 w 21600"/>
                <a:gd name="T3" fmla="*/ 6066 h 21600"/>
                <a:gd name="T4" fmla="*/ 21600 w 21600"/>
                <a:gd name="T5" fmla="*/ 0 h 21600"/>
                <a:gd name="T6" fmla="*/ 19929 w 21600"/>
                <a:gd name="T7" fmla="*/ 14063 h 21600"/>
                <a:gd name="T8" fmla="*/ 3341 w 21600"/>
                <a:gd name="T9" fmla="*/ 21600 h 21600"/>
                <a:gd name="T10" fmla="*/ 3341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3341" y="21600"/>
                  </a:moveTo>
                  <a:lnTo>
                    <a:pt x="0" y="6066"/>
                  </a:lnTo>
                  <a:lnTo>
                    <a:pt x="21600" y="0"/>
                  </a:lnTo>
                  <a:lnTo>
                    <a:pt x="19929" y="14063"/>
                  </a:lnTo>
                  <a:lnTo>
                    <a:pt x="3341" y="21600"/>
                  </a:lnTo>
                  <a:close/>
                  <a:moveTo>
                    <a:pt x="3341" y="21600"/>
                  </a:moveTo>
                </a:path>
              </a:pathLst>
            </a:custGeom>
            <a:gradFill rotWithShape="0">
              <a:gsLst>
                <a:gs pos="0">
                  <a:srgbClr val="6699FF">
                    <a:alpha val="50000"/>
                  </a:srgbClr>
                </a:gs>
                <a:gs pos="100000">
                  <a:srgbClr val="6496FA">
                    <a:alpha val="50000"/>
                  </a:srgbClr>
                </a:gs>
              </a:gsLst>
              <a:lin ang="5400000" scaled="1"/>
            </a:gradFill>
            <a:ln w="19050" cap="flat">
              <a:solidFill>
                <a:srgbClr val="FFFFFF"/>
              </a:solidFill>
              <a:prstDash val="solid"/>
              <a:round/>
              <a:headEnd type="none" w="med" len="med"/>
              <a:tailEnd type="none" w="med" len="med"/>
            </a:ln>
          </p:spPr>
          <p:txBody>
            <a:bodyPr lIns="0" tIns="0" rIns="0" bIns="0"/>
            <a:lstStyle/>
            <a:p>
              <a:endParaRPr lang="en-US"/>
            </a:p>
          </p:txBody>
        </p:sp>
        <p:sp>
          <p:nvSpPr>
            <p:cNvPr id="25608" name="Freeform 8"/>
            <p:cNvSpPr>
              <a:spLocks/>
            </p:cNvSpPr>
            <p:nvPr/>
          </p:nvSpPr>
          <p:spPr bwMode="auto">
            <a:xfrm>
              <a:off x="221" y="114"/>
              <a:ext cx="835" cy="1092"/>
            </a:xfrm>
            <a:custGeom>
              <a:avLst/>
              <a:gdLst>
                <a:gd name="T0" fmla="*/ 3052 w 21600"/>
                <a:gd name="T1" fmla="*/ 21600 h 21600"/>
                <a:gd name="T2" fmla="*/ 0 w 21600"/>
                <a:gd name="T3" fmla="*/ 6300 h 21600"/>
                <a:gd name="T4" fmla="*/ 21600 w 21600"/>
                <a:gd name="T5" fmla="*/ 0 h 21600"/>
                <a:gd name="T6" fmla="*/ 19487 w 21600"/>
                <a:gd name="T7" fmla="*/ 14130 h 21600"/>
                <a:gd name="T8" fmla="*/ 3052 w 21600"/>
                <a:gd name="T9" fmla="*/ 21600 h 21600"/>
                <a:gd name="T10" fmla="*/ 3052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3052" y="21600"/>
                  </a:moveTo>
                  <a:lnTo>
                    <a:pt x="0" y="6300"/>
                  </a:lnTo>
                  <a:lnTo>
                    <a:pt x="21600" y="0"/>
                  </a:lnTo>
                  <a:lnTo>
                    <a:pt x="19487" y="14130"/>
                  </a:lnTo>
                  <a:lnTo>
                    <a:pt x="3052" y="21600"/>
                  </a:lnTo>
                  <a:close/>
                  <a:moveTo>
                    <a:pt x="3052" y="21600"/>
                  </a:moveTo>
                </a:path>
              </a:pathLst>
            </a:custGeom>
            <a:gradFill rotWithShape="0">
              <a:gsLst>
                <a:gs pos="0">
                  <a:srgbClr val="6699FF">
                    <a:alpha val="50000"/>
                  </a:srgbClr>
                </a:gs>
                <a:gs pos="100000">
                  <a:srgbClr val="6496FA">
                    <a:alpha val="50000"/>
                  </a:srgbClr>
                </a:gs>
              </a:gsLst>
              <a:lin ang="5400000" scaled="1"/>
            </a:gradFill>
            <a:ln w="19050" cap="flat">
              <a:solidFill>
                <a:srgbClr val="FFFFFF"/>
              </a:solidFill>
              <a:prstDash val="solid"/>
              <a:round/>
              <a:headEnd type="none" w="med" len="med"/>
              <a:tailEnd type="none" w="med" len="med"/>
            </a:ln>
          </p:spPr>
          <p:txBody>
            <a:bodyPr lIns="0" tIns="0" rIns="0" bIns="0"/>
            <a:lstStyle/>
            <a:p>
              <a:endParaRPr lang="en-US"/>
            </a:p>
          </p:txBody>
        </p:sp>
        <p:sp>
          <p:nvSpPr>
            <p:cNvPr id="25609" name="Freeform 9"/>
            <p:cNvSpPr>
              <a:spLocks/>
            </p:cNvSpPr>
            <p:nvPr/>
          </p:nvSpPr>
          <p:spPr bwMode="auto">
            <a:xfrm>
              <a:off x="289" y="141"/>
              <a:ext cx="835" cy="1133"/>
            </a:xfrm>
            <a:custGeom>
              <a:avLst/>
              <a:gdLst>
                <a:gd name="T0" fmla="*/ 2465 w 21600"/>
                <a:gd name="T1" fmla="*/ 21600 h 21600"/>
                <a:gd name="T2" fmla="*/ 0 w 21600"/>
                <a:gd name="T3" fmla="*/ 6506 h 21600"/>
                <a:gd name="T4" fmla="*/ 21600 w 21600"/>
                <a:gd name="T5" fmla="*/ 0 h 21600"/>
                <a:gd name="T6" fmla="*/ 19017 w 21600"/>
                <a:gd name="T7" fmla="*/ 13706 h 21600"/>
                <a:gd name="T8" fmla="*/ 2465 w 21600"/>
                <a:gd name="T9" fmla="*/ 21600 h 21600"/>
                <a:gd name="T10" fmla="*/ 2465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2465" y="21600"/>
                  </a:moveTo>
                  <a:lnTo>
                    <a:pt x="0" y="6506"/>
                  </a:lnTo>
                  <a:lnTo>
                    <a:pt x="21600" y="0"/>
                  </a:lnTo>
                  <a:lnTo>
                    <a:pt x="19017" y="13706"/>
                  </a:lnTo>
                  <a:lnTo>
                    <a:pt x="2465" y="21600"/>
                  </a:lnTo>
                  <a:close/>
                  <a:moveTo>
                    <a:pt x="2465" y="21600"/>
                  </a:moveTo>
                </a:path>
              </a:pathLst>
            </a:custGeom>
            <a:gradFill rotWithShape="0">
              <a:gsLst>
                <a:gs pos="0">
                  <a:srgbClr val="6699FF">
                    <a:alpha val="50000"/>
                  </a:srgbClr>
                </a:gs>
                <a:gs pos="100000">
                  <a:srgbClr val="6496FA">
                    <a:alpha val="50000"/>
                  </a:srgbClr>
                </a:gs>
              </a:gsLst>
              <a:lin ang="5400000" scaled="1"/>
            </a:gradFill>
            <a:ln w="19050" cap="flat">
              <a:solidFill>
                <a:srgbClr val="FFFFFF"/>
              </a:solidFill>
              <a:prstDash val="solid"/>
              <a:round/>
              <a:headEnd type="none" w="med" len="med"/>
              <a:tailEnd type="none" w="med" len="med"/>
            </a:ln>
          </p:spPr>
          <p:txBody>
            <a:bodyPr lIns="0" tIns="0" rIns="0" bIns="0"/>
            <a:lstStyle/>
            <a:p>
              <a:endParaRPr lang="en-US"/>
            </a:p>
          </p:txBody>
        </p:sp>
        <p:sp>
          <p:nvSpPr>
            <p:cNvPr id="25610" name="Freeform 10"/>
            <p:cNvSpPr>
              <a:spLocks/>
            </p:cNvSpPr>
            <p:nvPr/>
          </p:nvSpPr>
          <p:spPr bwMode="auto">
            <a:xfrm>
              <a:off x="363" y="173"/>
              <a:ext cx="838" cy="1156"/>
            </a:xfrm>
            <a:custGeom>
              <a:avLst/>
              <a:gdLst>
                <a:gd name="T0" fmla="*/ 2102 w 21600"/>
                <a:gd name="T1" fmla="*/ 21600 h 21600"/>
                <a:gd name="T2" fmla="*/ 0 w 21600"/>
                <a:gd name="T3" fmla="*/ 6633 h 21600"/>
                <a:gd name="T4" fmla="*/ 21600 w 21600"/>
                <a:gd name="T5" fmla="*/ 0 h 21600"/>
                <a:gd name="T6" fmla="*/ 18564 w 21600"/>
                <a:gd name="T7" fmla="*/ 13606 h 21600"/>
                <a:gd name="T8" fmla="*/ 2102 w 21600"/>
                <a:gd name="T9" fmla="*/ 21600 h 21600"/>
                <a:gd name="T10" fmla="*/ 2102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2102" y="21600"/>
                  </a:moveTo>
                  <a:lnTo>
                    <a:pt x="0" y="6633"/>
                  </a:lnTo>
                  <a:lnTo>
                    <a:pt x="21600" y="0"/>
                  </a:lnTo>
                  <a:lnTo>
                    <a:pt x="18564" y="13606"/>
                  </a:lnTo>
                  <a:lnTo>
                    <a:pt x="2102" y="21600"/>
                  </a:lnTo>
                  <a:close/>
                  <a:moveTo>
                    <a:pt x="2102" y="21600"/>
                  </a:moveTo>
                </a:path>
              </a:pathLst>
            </a:custGeom>
            <a:gradFill rotWithShape="0">
              <a:gsLst>
                <a:gs pos="0">
                  <a:srgbClr val="6699FF">
                    <a:alpha val="50000"/>
                  </a:srgbClr>
                </a:gs>
                <a:gs pos="100000">
                  <a:srgbClr val="6496FA">
                    <a:alpha val="50000"/>
                  </a:srgbClr>
                </a:gs>
              </a:gsLst>
              <a:lin ang="5400000" scaled="1"/>
            </a:gradFill>
            <a:ln w="19050" cap="flat">
              <a:solidFill>
                <a:srgbClr val="FFFFFF"/>
              </a:solidFill>
              <a:prstDash val="solid"/>
              <a:round/>
              <a:headEnd type="none" w="med" len="med"/>
              <a:tailEnd type="none" w="med" len="med"/>
            </a:ln>
          </p:spPr>
          <p:txBody>
            <a:bodyPr lIns="0" tIns="0" rIns="0" bIns="0"/>
            <a:lstStyle/>
            <a:p>
              <a:endParaRPr lang="en-US"/>
            </a:p>
          </p:txBody>
        </p:sp>
        <p:sp>
          <p:nvSpPr>
            <p:cNvPr id="25611" name="Freeform 11"/>
            <p:cNvSpPr>
              <a:spLocks/>
            </p:cNvSpPr>
            <p:nvPr/>
          </p:nvSpPr>
          <p:spPr bwMode="auto">
            <a:xfrm>
              <a:off x="431" y="205"/>
              <a:ext cx="848" cy="1179"/>
            </a:xfrm>
            <a:custGeom>
              <a:avLst/>
              <a:gdLst>
                <a:gd name="T0" fmla="*/ 1848 w 21600"/>
                <a:gd name="T1" fmla="*/ 21600 h 21600"/>
                <a:gd name="T2" fmla="*/ 0 w 21600"/>
                <a:gd name="T3" fmla="*/ 6922 h 21600"/>
                <a:gd name="T4" fmla="*/ 21600 w 21600"/>
                <a:gd name="T5" fmla="*/ 0 h 21600"/>
                <a:gd name="T6" fmla="*/ 18250 w 21600"/>
                <a:gd name="T7" fmla="*/ 13594 h 21600"/>
                <a:gd name="T8" fmla="*/ 1848 w 21600"/>
                <a:gd name="T9" fmla="*/ 21600 h 21600"/>
                <a:gd name="T10" fmla="*/ 1848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1848" y="21600"/>
                  </a:moveTo>
                  <a:lnTo>
                    <a:pt x="0" y="6922"/>
                  </a:lnTo>
                  <a:lnTo>
                    <a:pt x="21600" y="0"/>
                  </a:lnTo>
                  <a:lnTo>
                    <a:pt x="18250" y="13594"/>
                  </a:lnTo>
                  <a:lnTo>
                    <a:pt x="1848" y="21600"/>
                  </a:lnTo>
                  <a:close/>
                  <a:moveTo>
                    <a:pt x="1848" y="21600"/>
                  </a:moveTo>
                </a:path>
              </a:pathLst>
            </a:custGeom>
            <a:gradFill rotWithShape="0">
              <a:gsLst>
                <a:gs pos="0">
                  <a:srgbClr val="6699FF">
                    <a:alpha val="50000"/>
                  </a:srgbClr>
                </a:gs>
                <a:gs pos="100000">
                  <a:srgbClr val="6496FA">
                    <a:alpha val="50000"/>
                  </a:srgbClr>
                </a:gs>
              </a:gsLst>
              <a:lin ang="5400000" scaled="1"/>
            </a:gradFill>
            <a:ln w="19050" cap="flat">
              <a:solidFill>
                <a:srgbClr val="FFFFFF"/>
              </a:solidFill>
              <a:prstDash val="solid"/>
              <a:round/>
              <a:headEnd type="none" w="med" len="med"/>
              <a:tailEnd type="none" w="med" len="med"/>
            </a:ln>
          </p:spPr>
          <p:txBody>
            <a:bodyPr lIns="0" tIns="0" rIns="0" bIns="0"/>
            <a:lstStyle/>
            <a:p>
              <a:endParaRPr lang="en-US"/>
            </a:p>
          </p:txBody>
        </p:sp>
        <p:sp>
          <p:nvSpPr>
            <p:cNvPr id="25612" name="Freeform 12"/>
            <p:cNvSpPr>
              <a:spLocks/>
            </p:cNvSpPr>
            <p:nvPr/>
          </p:nvSpPr>
          <p:spPr bwMode="auto">
            <a:xfrm>
              <a:off x="521" y="237"/>
              <a:ext cx="844" cy="1224"/>
            </a:xfrm>
            <a:custGeom>
              <a:avLst/>
              <a:gdLst>
                <a:gd name="T0" fmla="*/ 1045 w 21600"/>
                <a:gd name="T1" fmla="*/ 21600 h 21600"/>
                <a:gd name="T2" fmla="*/ 0 w 21600"/>
                <a:gd name="T3" fmla="*/ 7307 h 21600"/>
                <a:gd name="T4" fmla="*/ 21600 w 21600"/>
                <a:gd name="T5" fmla="*/ 0 h 21600"/>
                <a:gd name="T6" fmla="*/ 17535 w 21600"/>
                <a:gd name="T7" fmla="*/ 13329 h 21600"/>
                <a:gd name="T8" fmla="*/ 1045 w 21600"/>
                <a:gd name="T9" fmla="*/ 21600 h 21600"/>
                <a:gd name="T10" fmla="*/ 1045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1045" y="21600"/>
                  </a:moveTo>
                  <a:lnTo>
                    <a:pt x="0" y="7307"/>
                  </a:lnTo>
                  <a:lnTo>
                    <a:pt x="21600" y="0"/>
                  </a:lnTo>
                  <a:lnTo>
                    <a:pt x="17535" y="13329"/>
                  </a:lnTo>
                  <a:lnTo>
                    <a:pt x="1045" y="21600"/>
                  </a:lnTo>
                  <a:close/>
                  <a:moveTo>
                    <a:pt x="1045" y="21600"/>
                  </a:moveTo>
                </a:path>
              </a:pathLst>
            </a:custGeom>
            <a:gradFill rotWithShape="0">
              <a:gsLst>
                <a:gs pos="0">
                  <a:srgbClr val="6699FF">
                    <a:alpha val="50000"/>
                  </a:srgbClr>
                </a:gs>
                <a:gs pos="100000">
                  <a:srgbClr val="6496FA">
                    <a:alpha val="50000"/>
                  </a:srgbClr>
                </a:gs>
              </a:gsLst>
              <a:lin ang="5400000" scaled="1"/>
            </a:gradFill>
            <a:ln w="19050" cap="flat">
              <a:solidFill>
                <a:srgbClr val="FFFFFF"/>
              </a:solidFill>
              <a:prstDash val="solid"/>
              <a:round/>
              <a:headEnd type="none" w="med" len="med"/>
              <a:tailEnd type="none" w="med" len="med"/>
            </a:ln>
          </p:spPr>
          <p:txBody>
            <a:bodyPr lIns="0" tIns="0" rIns="0" bIns="0"/>
            <a:lstStyle/>
            <a:p>
              <a:endParaRPr lang="en-US"/>
            </a:p>
          </p:txBody>
        </p:sp>
        <p:sp>
          <p:nvSpPr>
            <p:cNvPr id="25613" name="Freeform 13"/>
            <p:cNvSpPr>
              <a:spLocks/>
            </p:cNvSpPr>
            <p:nvPr/>
          </p:nvSpPr>
          <p:spPr bwMode="auto">
            <a:xfrm>
              <a:off x="598" y="282"/>
              <a:ext cx="853" cy="1243"/>
            </a:xfrm>
            <a:custGeom>
              <a:avLst/>
              <a:gdLst>
                <a:gd name="T0" fmla="*/ 689 w 21600"/>
                <a:gd name="T1" fmla="*/ 21600 h 21600"/>
                <a:gd name="T2" fmla="*/ 0 w 21600"/>
                <a:gd name="T3" fmla="*/ 7596 h 21600"/>
                <a:gd name="T4" fmla="*/ 21600 w 21600"/>
                <a:gd name="T5" fmla="*/ 0 h 21600"/>
                <a:gd name="T6" fmla="*/ 17119 w 21600"/>
                <a:gd name="T7" fmla="*/ 13055 h 21600"/>
                <a:gd name="T8" fmla="*/ 689 w 21600"/>
                <a:gd name="T9" fmla="*/ 21600 h 21600"/>
                <a:gd name="T10" fmla="*/ 689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689" y="21600"/>
                  </a:moveTo>
                  <a:lnTo>
                    <a:pt x="0" y="7596"/>
                  </a:lnTo>
                  <a:lnTo>
                    <a:pt x="21600" y="0"/>
                  </a:lnTo>
                  <a:lnTo>
                    <a:pt x="17119" y="13055"/>
                  </a:lnTo>
                  <a:lnTo>
                    <a:pt x="689" y="21600"/>
                  </a:lnTo>
                  <a:close/>
                  <a:moveTo>
                    <a:pt x="689" y="21600"/>
                  </a:moveTo>
                </a:path>
              </a:pathLst>
            </a:custGeom>
            <a:gradFill rotWithShape="0">
              <a:gsLst>
                <a:gs pos="0">
                  <a:srgbClr val="6699FF">
                    <a:alpha val="50000"/>
                  </a:srgbClr>
                </a:gs>
                <a:gs pos="100000">
                  <a:srgbClr val="6496FA">
                    <a:alpha val="50000"/>
                  </a:srgbClr>
                </a:gs>
              </a:gsLst>
              <a:lin ang="5400000" scaled="1"/>
            </a:gradFill>
            <a:ln w="19050" cap="flat">
              <a:solidFill>
                <a:srgbClr val="FFFFFF"/>
              </a:solidFill>
              <a:prstDash val="solid"/>
              <a:round/>
              <a:headEnd type="none" w="med" len="med"/>
              <a:tailEnd type="none" w="med" len="med"/>
            </a:ln>
          </p:spPr>
          <p:txBody>
            <a:bodyPr lIns="0" tIns="0" rIns="0" bIns="0"/>
            <a:lstStyle/>
            <a:p>
              <a:endParaRPr lang="en-US"/>
            </a:p>
          </p:txBody>
        </p:sp>
        <p:sp>
          <p:nvSpPr>
            <p:cNvPr id="25614" name="Freeform 14"/>
            <p:cNvSpPr>
              <a:spLocks/>
            </p:cNvSpPr>
            <p:nvPr/>
          </p:nvSpPr>
          <p:spPr bwMode="auto">
            <a:xfrm>
              <a:off x="0" y="259"/>
              <a:ext cx="1537" cy="1338"/>
            </a:xfrm>
            <a:custGeom>
              <a:avLst/>
              <a:gdLst>
                <a:gd name="T0" fmla="*/ 0 w 21600"/>
                <a:gd name="T1" fmla="*/ 0 h 21600"/>
                <a:gd name="T2" fmla="*/ 9749 w 21600"/>
                <a:gd name="T3" fmla="*/ 8449 h 21600"/>
                <a:gd name="T4" fmla="*/ 21600 w 21600"/>
                <a:gd name="T5" fmla="*/ 1029 h 21600"/>
                <a:gd name="T6" fmla="*/ 18924 w 21600"/>
                <a:gd name="T7" fmla="*/ 13224 h 21600"/>
                <a:gd name="T8" fmla="*/ 9685 w 21600"/>
                <a:gd name="T9" fmla="*/ 21600 h 21600"/>
                <a:gd name="T10" fmla="*/ 2230 w 21600"/>
                <a:gd name="T11" fmla="*/ 12196 h 21600"/>
                <a:gd name="T12" fmla="*/ 0 w 21600"/>
                <a:gd name="T13" fmla="*/ 0 h 21600"/>
                <a:gd name="T14" fmla="*/ 0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0"/>
                  </a:moveTo>
                  <a:lnTo>
                    <a:pt x="9749" y="8449"/>
                  </a:lnTo>
                  <a:lnTo>
                    <a:pt x="21600" y="1029"/>
                  </a:lnTo>
                  <a:lnTo>
                    <a:pt x="18924" y="13224"/>
                  </a:lnTo>
                  <a:lnTo>
                    <a:pt x="9685" y="21600"/>
                  </a:lnTo>
                  <a:lnTo>
                    <a:pt x="2230" y="12196"/>
                  </a:lnTo>
                  <a:lnTo>
                    <a:pt x="0" y="0"/>
                  </a:lnTo>
                  <a:close/>
                  <a:moveTo>
                    <a:pt x="0" y="0"/>
                  </a:moveTo>
                </a:path>
              </a:pathLst>
            </a:cu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615" name="Line 15"/>
            <p:cNvSpPr>
              <a:spLocks noChangeShapeType="1"/>
            </p:cNvSpPr>
            <p:nvPr/>
          </p:nvSpPr>
          <p:spPr bwMode="auto">
            <a:xfrm rot="10800000" flipH="1">
              <a:off x="689" y="787"/>
              <a:ext cx="1" cy="815"/>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616" name="Line 16"/>
            <p:cNvSpPr>
              <a:spLocks noChangeShapeType="1"/>
            </p:cNvSpPr>
            <p:nvPr/>
          </p:nvSpPr>
          <p:spPr bwMode="auto">
            <a:xfrm>
              <a:off x="793" y="0"/>
              <a:ext cx="753" cy="323"/>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602472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7081" name="Picture 26" descr="Bil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762000"/>
            <a:ext cx="576262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7083" name="Picture 28" descr="Bil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733800"/>
            <a:ext cx="45053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54" name="Text Box 30"/>
          <p:cNvSpPr txBox="1">
            <a:spLocks noChangeArrowheads="1"/>
          </p:cNvSpPr>
          <p:nvPr/>
        </p:nvSpPr>
        <p:spPr bwMode="auto">
          <a:xfrm>
            <a:off x="914400" y="2667000"/>
            <a:ext cx="7239000" cy="581025"/>
          </a:xfrm>
          <a:prstGeom prst="rect">
            <a:avLst/>
          </a:prstGeom>
          <a:noFill/>
          <a:ln w="50800">
            <a:noFill/>
            <a:miter lim="800000"/>
            <a:headEnd/>
            <a:tailEnd/>
          </a:ln>
          <a:effec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r>
              <a:rPr lang="en-US" sz="1600"/>
              <a:t>3D LIC volume is explored by interactively moving  a clip plane </a:t>
            </a:r>
            <a:endParaRPr lang="de-DE" sz="1600"/>
          </a:p>
          <a:p>
            <a:pPr algn="ctr"/>
            <a:r>
              <a:rPr lang="en-US" sz="1600"/>
              <a:t>(from Rezk et al 97)</a:t>
            </a:r>
            <a:endParaRPr lang="de-DE" sz="1600">
              <a:solidFill>
                <a:schemeClr val="bg2"/>
              </a:solidFill>
              <a:cs typeface="Times New Roman" pitchFamily="18" charset="0"/>
            </a:endParaRPr>
          </a:p>
        </p:txBody>
      </p:sp>
      <p:sp>
        <p:nvSpPr>
          <p:cNvPr id="1197085" name="Text Box 31"/>
          <p:cNvSpPr txBox="1">
            <a:spLocks noChangeArrowheads="1"/>
          </p:cNvSpPr>
          <p:nvPr/>
        </p:nvSpPr>
        <p:spPr bwMode="auto">
          <a:xfrm>
            <a:off x="647700" y="6019800"/>
            <a:ext cx="7772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r>
              <a:rPr lang="en-US" sz="1600">
                <a:cs typeface="Times New Roman" pitchFamily="18" charset="0"/>
              </a:rPr>
              <a:t>3D LIC using volume rendering (from Interrante 97)</a:t>
            </a:r>
            <a:r>
              <a:rPr lang="en-GB" sz="1600">
                <a:cs typeface="Times New Roman" pitchFamily="18" charset="0"/>
              </a:rPr>
              <a:t> </a:t>
            </a:r>
            <a:endParaRPr lang="de-DE" sz="1600">
              <a:cs typeface="Times New Roman" pitchFamily="18" charset="0"/>
            </a:endParaRPr>
          </a:p>
        </p:txBody>
      </p:sp>
      <p:sp>
        <p:nvSpPr>
          <p:cNvPr id="1197087" name="Rectangle 31"/>
          <p:cNvSpPr>
            <a:spLocks noGrp="1" noChangeArrowheads="1"/>
          </p:cNvSpPr>
          <p:nvPr>
            <p:ph type="title"/>
          </p:nvPr>
        </p:nvSpPr>
        <p:spPr/>
        <p:txBody>
          <a:bodyPr/>
          <a:lstStyle/>
          <a:p>
            <a:r>
              <a:rPr lang="de-DE"/>
              <a:t>Flow Visualization: Image-Based Methods</a:t>
            </a:r>
          </a:p>
        </p:txBody>
      </p:sp>
    </p:spTree>
    <p:extLst>
      <p:ext uri="{BB962C8B-B14F-4D97-AF65-F5344CB8AC3E}">
        <p14:creationId xmlns:p14="http://schemas.microsoft.com/office/powerpoint/2010/main" val="39203813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31" name="Rectangle 27"/>
          <p:cNvSpPr>
            <a:spLocks noGrp="1" noChangeArrowheads="1"/>
          </p:cNvSpPr>
          <p:nvPr>
            <p:ph type="title"/>
          </p:nvPr>
        </p:nvSpPr>
        <p:spPr/>
        <p:txBody>
          <a:bodyPr/>
          <a:lstStyle/>
          <a:p>
            <a:r>
              <a:rPr lang="de-DE"/>
              <a:t>Flow Visualization: Image-Based Methods</a:t>
            </a:r>
          </a:p>
        </p:txBody>
      </p:sp>
      <p:pic>
        <p:nvPicPr>
          <p:cNvPr id="1199130" name="Picture 31"/>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1752600"/>
            <a:ext cx="7667625" cy="2843213"/>
          </a:xfrm>
          <a:noFill/>
        </p:spPr>
      </p:pic>
      <p:sp>
        <p:nvSpPr>
          <p:cNvPr id="1199133" name="Text Box 29"/>
          <p:cNvSpPr txBox="1">
            <a:spLocks noChangeArrowheads="1"/>
          </p:cNvSpPr>
          <p:nvPr/>
        </p:nvSpPr>
        <p:spPr bwMode="auto">
          <a:xfrm>
            <a:off x="1524000" y="4876800"/>
            <a:ext cx="6096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Use scalar quantities such as </a:t>
            </a:r>
            <a:r>
              <a:rPr lang="en-US" dirty="0" err="1"/>
              <a:t>vorticity</a:t>
            </a:r>
            <a:r>
              <a:rPr lang="en-US" dirty="0"/>
              <a:t> magnitude to define opacity for the final rendering.</a:t>
            </a:r>
            <a:endParaRPr lang="de-DE" dirty="0"/>
          </a:p>
        </p:txBody>
      </p:sp>
    </p:spTree>
    <p:extLst>
      <p:ext uri="{BB962C8B-B14F-4D97-AF65-F5344CB8AC3E}">
        <p14:creationId xmlns:p14="http://schemas.microsoft.com/office/powerpoint/2010/main" val="6692251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72" name="Rectangle 20"/>
          <p:cNvSpPr>
            <a:spLocks noGrp="1" noChangeArrowheads="1"/>
          </p:cNvSpPr>
          <p:nvPr>
            <p:ph type="title"/>
          </p:nvPr>
        </p:nvSpPr>
        <p:spPr/>
        <p:txBody>
          <a:bodyPr/>
          <a:lstStyle/>
          <a:p>
            <a:r>
              <a:rPr lang="de-DE"/>
              <a:t>Flow Visualization: Image-Based Methods</a:t>
            </a:r>
          </a:p>
        </p:txBody>
      </p:sp>
      <p:sp>
        <p:nvSpPr>
          <p:cNvPr id="1201173" name="Rectangle 21"/>
          <p:cNvSpPr>
            <a:spLocks noGrp="1" noChangeArrowheads="1"/>
          </p:cNvSpPr>
          <p:nvPr>
            <p:ph idx="1"/>
          </p:nvPr>
        </p:nvSpPr>
        <p:spPr/>
        <p:txBody>
          <a:bodyPr/>
          <a:lstStyle/>
          <a:p>
            <a:r>
              <a:rPr lang="en-US" b="1" dirty="0"/>
              <a:t>LIC for unsteady flows:</a:t>
            </a:r>
          </a:p>
          <a:p>
            <a:r>
              <a:rPr lang="en-US" dirty="0"/>
              <a:t>UFLIC [</a:t>
            </a:r>
            <a:r>
              <a:rPr lang="en-US" dirty="0" err="1"/>
              <a:t>Shen</a:t>
            </a:r>
            <a:r>
              <a:rPr lang="en-US" dirty="0"/>
              <a:t>, Kao 97]</a:t>
            </a:r>
            <a:endParaRPr lang="de-DE" dirty="0"/>
          </a:p>
          <a:p>
            <a:r>
              <a:rPr lang="en-US" dirty="0"/>
              <a:t>convolution along path lines (instead of stream lines)</a:t>
            </a:r>
            <a:endParaRPr lang="de-DE" dirty="0"/>
          </a:p>
        </p:txBody>
      </p:sp>
      <p:pic>
        <p:nvPicPr>
          <p:cNvPr id="1201170"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514600"/>
            <a:ext cx="5029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Tree>
    <p:extLst>
      <p:ext uri="{BB962C8B-B14F-4D97-AF65-F5344CB8AC3E}">
        <p14:creationId xmlns:p14="http://schemas.microsoft.com/office/powerpoint/2010/main" val="5965635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24" name="Rectangle 24"/>
          <p:cNvSpPr>
            <a:spLocks noGrp="1" noChangeArrowheads="1"/>
          </p:cNvSpPr>
          <p:nvPr>
            <p:ph type="title"/>
          </p:nvPr>
        </p:nvSpPr>
        <p:spPr/>
        <p:txBody>
          <a:bodyPr/>
          <a:lstStyle/>
          <a:p>
            <a:r>
              <a:rPr lang="de-DE"/>
              <a:t>Flow Visualization: Image-Based Methods</a:t>
            </a:r>
          </a:p>
        </p:txBody>
      </p:sp>
      <p:sp>
        <p:nvSpPr>
          <p:cNvPr id="1203225" name="Rectangle 25"/>
          <p:cNvSpPr>
            <a:spLocks noGrp="1" noChangeArrowheads="1"/>
          </p:cNvSpPr>
          <p:nvPr>
            <p:ph idx="1"/>
          </p:nvPr>
        </p:nvSpPr>
        <p:spPr/>
        <p:txBody>
          <a:bodyPr/>
          <a:lstStyle/>
          <a:p>
            <a:r>
              <a:rPr lang="en-US" b="1"/>
              <a:t>Comparison of LIC and Spot Noise:</a:t>
            </a:r>
          </a:p>
          <a:p>
            <a:r>
              <a:rPr lang="en-US"/>
              <a:t>Spot noise: better encoding of velocity (magnitude)</a:t>
            </a:r>
          </a:p>
          <a:p>
            <a:r>
              <a:rPr lang="en-US"/>
              <a:t>LIC: better encoding of critical points</a:t>
            </a:r>
            <a:endParaRPr lang="de-DE"/>
          </a:p>
        </p:txBody>
      </p:sp>
      <p:grpSp>
        <p:nvGrpSpPr>
          <p:cNvPr id="1203226" name="Group 26"/>
          <p:cNvGrpSpPr>
            <a:grpSpLocks/>
          </p:cNvGrpSpPr>
          <p:nvPr/>
        </p:nvGrpSpPr>
        <p:grpSpPr bwMode="auto">
          <a:xfrm>
            <a:off x="1143000" y="2667000"/>
            <a:ext cx="3200400" cy="3597275"/>
            <a:chOff x="720" y="1728"/>
            <a:chExt cx="2016" cy="2266"/>
          </a:xfrm>
        </p:grpSpPr>
        <p:pic>
          <p:nvPicPr>
            <p:cNvPr id="1203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728"/>
              <a:ext cx="2010" cy="2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21" name="Text Box 13"/>
            <p:cNvSpPr txBox="1">
              <a:spLocks noChangeArrowheads="1"/>
            </p:cNvSpPr>
            <p:nvPr/>
          </p:nvSpPr>
          <p:spPr bwMode="auto">
            <a:xfrm>
              <a:off x="720" y="3744"/>
              <a:ext cx="2016" cy="250"/>
            </a:xfrm>
            <a:prstGeom prst="rect">
              <a:avLst/>
            </a:prstGeom>
            <a:noFill/>
            <a:ln w="50800">
              <a:noFill/>
              <a:miter lim="800000"/>
              <a:headEnd/>
              <a:tailEnd/>
            </a:ln>
            <a:effec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r>
                <a:rPr lang="en-US"/>
                <a:t>Spot noise </a:t>
              </a:r>
            </a:p>
          </p:txBody>
        </p:sp>
      </p:grpSp>
      <p:grpSp>
        <p:nvGrpSpPr>
          <p:cNvPr id="1203227" name="Group 27"/>
          <p:cNvGrpSpPr>
            <a:grpSpLocks/>
          </p:cNvGrpSpPr>
          <p:nvPr/>
        </p:nvGrpSpPr>
        <p:grpSpPr bwMode="auto">
          <a:xfrm>
            <a:off x="4800600" y="2667000"/>
            <a:ext cx="3200400" cy="3597275"/>
            <a:chOff x="3024" y="1824"/>
            <a:chExt cx="2016" cy="2266"/>
          </a:xfrm>
        </p:grpSpPr>
        <p:pic>
          <p:nvPicPr>
            <p:cNvPr id="1203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 y="1824"/>
              <a:ext cx="2005" cy="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22" name="Text Box 13"/>
            <p:cNvSpPr txBox="1">
              <a:spLocks noChangeArrowheads="1"/>
            </p:cNvSpPr>
            <p:nvPr/>
          </p:nvSpPr>
          <p:spPr bwMode="auto">
            <a:xfrm>
              <a:off x="3024" y="3840"/>
              <a:ext cx="2016" cy="250"/>
            </a:xfrm>
            <a:prstGeom prst="rect">
              <a:avLst/>
            </a:prstGeom>
            <a:noFill/>
            <a:ln w="50800">
              <a:noFill/>
              <a:miter lim="800000"/>
              <a:headEnd/>
              <a:tailEnd/>
            </a:ln>
            <a:effec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r>
                <a:rPr lang="en-US"/>
                <a:t>LIC</a:t>
              </a:r>
            </a:p>
          </p:txBody>
        </p:sp>
      </p:grpSp>
    </p:spTree>
    <p:extLst>
      <p:ext uri="{BB962C8B-B14F-4D97-AF65-F5344CB8AC3E}">
        <p14:creationId xmlns:p14="http://schemas.microsoft.com/office/powerpoint/2010/main" val="210589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5699" name="Object 3"/>
          <p:cNvGraphicFramePr>
            <a:graphicFrameLocks noChangeAspect="1"/>
          </p:cNvGraphicFramePr>
          <p:nvPr/>
        </p:nvGraphicFramePr>
        <p:xfrm>
          <a:off x="1219200" y="2895600"/>
          <a:ext cx="2992438" cy="2763838"/>
        </p:xfrm>
        <a:graphic>
          <a:graphicData uri="http://schemas.openxmlformats.org/presentationml/2006/ole">
            <mc:AlternateContent xmlns:mc="http://schemas.openxmlformats.org/markup-compatibility/2006">
              <mc:Choice xmlns:v="urn:schemas-microsoft-com:vml" Requires="v">
                <p:oleObj spid="_x0000_s4140" name="CorelDRAW" r:id="rId4" imgW="2992755" imgH="2763203" progId="CorelDRAW.Graphic.11">
                  <p:embed/>
                </p:oleObj>
              </mc:Choice>
              <mc:Fallback>
                <p:oleObj name="CorelDRAW" r:id="rId4" imgW="2992755" imgH="2763203" progId="CorelDRAW.Graphic.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895600"/>
                        <a:ext cx="2992438" cy="27638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5701" name="Rectangle 5"/>
          <p:cNvSpPr>
            <a:spLocks noGrp="1" noChangeArrowheads="1"/>
          </p:cNvSpPr>
          <p:nvPr>
            <p:ph type="title"/>
          </p:nvPr>
        </p:nvSpPr>
        <p:spPr/>
        <p:txBody>
          <a:bodyPr/>
          <a:lstStyle/>
          <a:p>
            <a:r>
              <a:rPr lang="de-DE"/>
              <a:t>Flow Visualization: Geometry-Based Methods</a:t>
            </a:r>
          </a:p>
        </p:txBody>
      </p:sp>
    </p:spTree>
    <p:extLst>
      <p:ext uri="{BB962C8B-B14F-4D97-AF65-F5344CB8AC3E}">
        <p14:creationId xmlns:p14="http://schemas.microsoft.com/office/powerpoint/2010/main" val="167297469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68" name="Rectangle 20"/>
          <p:cNvSpPr>
            <a:spLocks noGrp="1" noChangeArrowheads="1"/>
          </p:cNvSpPr>
          <p:nvPr>
            <p:ph type="title"/>
          </p:nvPr>
        </p:nvSpPr>
        <p:spPr/>
        <p:txBody>
          <a:bodyPr/>
          <a:lstStyle/>
          <a:p>
            <a:r>
              <a:rPr lang="de-DE"/>
              <a:t>Flow Visualization: Image-Based Methods</a:t>
            </a:r>
          </a:p>
        </p:txBody>
      </p:sp>
      <p:sp>
        <p:nvSpPr>
          <p:cNvPr id="1205269" name="Rectangle 21"/>
          <p:cNvSpPr>
            <a:spLocks noGrp="1" noChangeArrowheads="1"/>
          </p:cNvSpPr>
          <p:nvPr>
            <p:ph idx="1"/>
          </p:nvPr>
        </p:nvSpPr>
        <p:spPr/>
        <p:txBody>
          <a:bodyPr/>
          <a:lstStyle/>
          <a:p>
            <a:r>
              <a:rPr lang="en-US" b="1" dirty="0"/>
              <a:t>Texture advection</a:t>
            </a:r>
          </a:p>
          <a:p>
            <a:r>
              <a:rPr lang="en-US" dirty="0"/>
              <a:t>Based on moving (groups of) </a:t>
            </a:r>
            <a:r>
              <a:rPr lang="en-US" dirty="0" err="1"/>
              <a:t>texels</a:t>
            </a:r>
            <a:r>
              <a:rPr lang="en-US" dirty="0"/>
              <a:t> (texture elements)</a:t>
            </a:r>
          </a:p>
          <a:p>
            <a:r>
              <a:rPr lang="en-US" dirty="0"/>
              <a:t>Classification by </a:t>
            </a:r>
          </a:p>
          <a:p>
            <a:pPr lvl="1"/>
            <a:r>
              <a:rPr lang="en-US" dirty="0"/>
              <a:t>Advection scheme: </a:t>
            </a:r>
            <a:r>
              <a:rPr lang="en-US" dirty="0" smtClean="0"/>
              <a:t>forward / backward</a:t>
            </a:r>
            <a:endParaRPr lang="en-US" dirty="0"/>
          </a:p>
          <a:p>
            <a:pPr lvl="1"/>
            <a:r>
              <a:rPr lang="en-US" dirty="0"/>
              <a:t>Advection primitive: </a:t>
            </a:r>
            <a:r>
              <a:rPr lang="en-US" dirty="0" err="1" smtClean="0"/>
              <a:t>texel</a:t>
            </a:r>
            <a:r>
              <a:rPr lang="en-US" dirty="0" smtClean="0"/>
              <a:t> / textured </a:t>
            </a:r>
            <a:r>
              <a:rPr lang="en-US" dirty="0"/>
              <a:t>polygon</a:t>
            </a:r>
          </a:p>
          <a:p>
            <a:r>
              <a:rPr lang="en-US" dirty="0"/>
              <a:t>Backward integration:</a:t>
            </a:r>
          </a:p>
          <a:p>
            <a:pPr lvl="1"/>
            <a:r>
              <a:rPr lang="en-US" dirty="0"/>
              <a:t>To get pixel color, integrate backwards over a certain time, get color from there </a:t>
            </a:r>
          </a:p>
          <a:p>
            <a:pPr lvl="1"/>
            <a:r>
              <a:rPr lang="en-US" dirty="0"/>
              <a:t>Iteration: backward integration / update</a:t>
            </a:r>
          </a:p>
          <a:p>
            <a:r>
              <a:rPr lang="en-US" dirty="0"/>
              <a:t>usually comes with GPU implementation</a:t>
            </a:r>
            <a:endParaRPr lang="de-DE" dirty="0"/>
          </a:p>
        </p:txBody>
      </p:sp>
    </p:spTree>
    <p:extLst>
      <p:ext uri="{BB962C8B-B14F-4D97-AF65-F5344CB8AC3E}">
        <p14:creationId xmlns:p14="http://schemas.microsoft.com/office/powerpoint/2010/main" val="30077334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73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85800"/>
            <a:ext cx="6248400" cy="568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207314" name="Rectangle 18"/>
          <p:cNvSpPr>
            <a:spLocks noGrp="1" noChangeArrowheads="1"/>
          </p:cNvSpPr>
          <p:nvPr>
            <p:ph type="title"/>
          </p:nvPr>
        </p:nvSpPr>
        <p:spPr/>
        <p:txBody>
          <a:bodyPr/>
          <a:lstStyle/>
          <a:p>
            <a:r>
              <a:rPr lang="de-DE"/>
              <a:t>Flow Visualization: Image-Based Methods</a:t>
            </a:r>
          </a:p>
        </p:txBody>
      </p:sp>
    </p:spTree>
    <p:extLst>
      <p:ext uri="{BB962C8B-B14F-4D97-AF65-F5344CB8AC3E}">
        <p14:creationId xmlns:p14="http://schemas.microsoft.com/office/powerpoint/2010/main" val="130247362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93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90600"/>
            <a:ext cx="486727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1209362" name="Rectangle 18"/>
          <p:cNvSpPr>
            <a:spLocks noGrp="1" noChangeArrowheads="1"/>
          </p:cNvSpPr>
          <p:nvPr>
            <p:ph type="title"/>
          </p:nvPr>
        </p:nvSpPr>
        <p:spPr/>
        <p:txBody>
          <a:bodyPr/>
          <a:lstStyle/>
          <a:p>
            <a:r>
              <a:rPr lang="de-DE" dirty="0"/>
              <a:t>Flow </a:t>
            </a:r>
            <a:r>
              <a:rPr lang="de-DE" dirty="0" err="1"/>
              <a:t>Visualization</a:t>
            </a:r>
            <a:r>
              <a:rPr lang="de-DE" dirty="0"/>
              <a:t>: Image-</a:t>
            </a:r>
            <a:r>
              <a:rPr lang="de-DE" dirty="0" err="1"/>
              <a:t>Based</a:t>
            </a:r>
            <a:r>
              <a:rPr lang="de-DE" dirty="0"/>
              <a:t> </a:t>
            </a:r>
            <a:r>
              <a:rPr lang="de-DE" dirty="0" err="1"/>
              <a:t>Methods</a:t>
            </a:r>
            <a:endParaRPr lang="de-DE" dirty="0"/>
          </a:p>
        </p:txBody>
      </p:sp>
    </p:spTree>
    <p:extLst>
      <p:ext uri="{BB962C8B-B14F-4D97-AF65-F5344CB8AC3E}">
        <p14:creationId xmlns:p14="http://schemas.microsoft.com/office/powerpoint/2010/main" val="7901472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Flow </a:t>
            </a:r>
            <a:r>
              <a:rPr lang="de-DE" dirty="0" err="1"/>
              <a:t>Visualization</a:t>
            </a:r>
            <a:r>
              <a:rPr lang="de-DE" dirty="0"/>
              <a:t>: Image-</a:t>
            </a:r>
            <a:r>
              <a:rPr lang="de-DE" dirty="0" err="1"/>
              <a:t>Based</a:t>
            </a:r>
            <a:r>
              <a:rPr lang="de-DE" dirty="0"/>
              <a:t> </a:t>
            </a:r>
            <a:r>
              <a:rPr lang="de-DE" dirty="0" err="1"/>
              <a:t>Methods</a:t>
            </a:r>
            <a:endParaRPr lang="en-US" dirty="0"/>
          </a:p>
        </p:txBody>
      </p:sp>
      <p:pic>
        <p:nvPicPr>
          <p:cNvPr id="4" name="laramee05texture.mpg">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1692275" y="549275"/>
            <a:ext cx="5759450" cy="5759450"/>
          </a:xfrm>
        </p:spPr>
      </p:pic>
    </p:spTree>
    <p:extLst>
      <p:ext uri="{BB962C8B-B14F-4D97-AF65-F5344CB8AC3E}">
        <p14:creationId xmlns:p14="http://schemas.microsoft.com/office/powerpoint/2010/main" val="224251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Flow </a:t>
            </a:r>
            <a:r>
              <a:rPr lang="de-DE" dirty="0" err="1"/>
              <a:t>Visualization</a:t>
            </a:r>
            <a:r>
              <a:rPr lang="de-DE" dirty="0"/>
              <a:t>: Image-</a:t>
            </a:r>
            <a:r>
              <a:rPr lang="de-DE" dirty="0" err="1"/>
              <a:t>Based</a:t>
            </a:r>
            <a:r>
              <a:rPr lang="de-DE" dirty="0"/>
              <a:t> </a:t>
            </a:r>
            <a:r>
              <a:rPr lang="de-DE" dirty="0" err="1"/>
              <a:t>Methods</a:t>
            </a:r>
            <a:endParaRPr lang="en-US" dirty="0"/>
          </a:p>
        </p:txBody>
      </p:sp>
      <p:pic>
        <p:nvPicPr>
          <p:cNvPr id="4" name="larameeVis03MPEG1_512x512.mpg">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1692275" y="549275"/>
            <a:ext cx="5759450" cy="5759450"/>
          </a:xfrm>
        </p:spPr>
      </p:pic>
    </p:spTree>
    <p:extLst>
      <p:ext uri="{BB962C8B-B14F-4D97-AF65-F5344CB8AC3E}">
        <p14:creationId xmlns:p14="http://schemas.microsoft.com/office/powerpoint/2010/main" val="143936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6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Flow </a:t>
            </a:r>
            <a:r>
              <a:rPr lang="de-DE" dirty="0" err="1"/>
              <a:t>Visualization</a:t>
            </a:r>
            <a:r>
              <a:rPr lang="de-DE" dirty="0"/>
              <a:t>: Image-</a:t>
            </a:r>
            <a:r>
              <a:rPr lang="de-DE" dirty="0" err="1"/>
              <a:t>Based</a:t>
            </a:r>
            <a:r>
              <a:rPr lang="de-DE" dirty="0"/>
              <a:t> </a:t>
            </a:r>
            <a:r>
              <a:rPr lang="de-DE" dirty="0" err="1"/>
              <a:t>Methods</a:t>
            </a:r>
            <a:endParaRPr lang="en-US" dirty="0"/>
          </a:p>
        </p:txBody>
      </p:sp>
      <p:pic>
        <p:nvPicPr>
          <p:cNvPr id="4" name="larameeVis04investigating.mpg">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1692275" y="549275"/>
            <a:ext cx="5759450" cy="5759450"/>
          </a:xfrm>
        </p:spPr>
      </p:pic>
    </p:spTree>
    <p:extLst>
      <p:ext uri="{BB962C8B-B14F-4D97-AF65-F5344CB8AC3E}">
        <p14:creationId xmlns:p14="http://schemas.microsoft.com/office/powerpoint/2010/main" val="145036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801" name="Text Box 9"/>
          <p:cNvSpPr txBox="1">
            <a:spLocks noChangeArrowheads="1"/>
          </p:cNvSpPr>
          <p:nvPr/>
        </p:nvSpPr>
        <p:spPr bwMode="auto">
          <a:xfrm>
            <a:off x="4648200" y="4343400"/>
            <a:ext cx="3276600" cy="1130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1600" i="1">
                <a:solidFill>
                  <a:schemeClr val="bg2"/>
                </a:solidFill>
                <a:cs typeface="Times New Roman" pitchFamily="18" charset="0"/>
              </a:rPr>
              <a:t>combination of particle sources</a:t>
            </a:r>
            <a:endParaRPr lang="de-DE" sz="1600">
              <a:solidFill>
                <a:schemeClr val="bg2"/>
              </a:solidFill>
              <a:cs typeface="Times New Roman" pitchFamily="18" charset="0"/>
            </a:endParaRPr>
          </a:p>
          <a:p>
            <a:pPr algn="l" eaLnBrk="0" hangingPunct="0"/>
            <a:r>
              <a:rPr lang="en-US" sz="1600" i="1">
                <a:solidFill>
                  <a:schemeClr val="bg2"/>
                </a:solidFill>
                <a:cs typeface="Times New Roman" pitchFamily="18" charset="0"/>
              </a:rPr>
              <a:t>( Stolk/van Wijk, 1992): a) stream surface, b) stream tube, c) stream object in motion </a:t>
            </a:r>
            <a:r>
              <a:rPr lang="en-US">
                <a:solidFill>
                  <a:schemeClr val="bg2"/>
                </a:solidFill>
                <a:cs typeface="Times New Roman" pitchFamily="18" charset="0"/>
              </a:rPr>
              <a:t> </a:t>
            </a:r>
            <a:endParaRPr lang="de-DE">
              <a:solidFill>
                <a:schemeClr val="bg2"/>
              </a:solidFill>
              <a:cs typeface="Times New Roman" pitchFamily="18" charset="0"/>
            </a:endParaRPr>
          </a:p>
        </p:txBody>
      </p:sp>
      <p:pic>
        <p:nvPicPr>
          <p:cNvPr id="92980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95400"/>
            <a:ext cx="6134100" cy="5114925"/>
          </a:xfrm>
          <a:prstGeom prst="rect">
            <a:avLst/>
          </a:prstGeom>
          <a:noFill/>
          <a:extLst>
            <a:ext uri="{909E8E84-426E-40DD-AFC4-6F175D3DCCD1}">
              <a14:hiddenFill xmlns:a14="http://schemas.microsoft.com/office/drawing/2010/main">
                <a:solidFill>
                  <a:srgbClr val="FFFFFF"/>
                </a:solidFill>
              </a14:hiddenFill>
            </a:ext>
          </a:extLst>
        </p:spPr>
      </p:pic>
      <p:sp>
        <p:nvSpPr>
          <p:cNvPr id="929804" name="Rectangle 12"/>
          <p:cNvSpPr>
            <a:spLocks noGrp="1" noChangeArrowheads="1"/>
          </p:cNvSpPr>
          <p:nvPr>
            <p:ph type="title"/>
          </p:nvPr>
        </p:nvSpPr>
        <p:spPr/>
        <p:txBody>
          <a:bodyPr/>
          <a:lstStyle/>
          <a:p>
            <a:r>
              <a:rPr lang="de-DE"/>
              <a:t>Flow Visualization: Geometry-Based Methods</a:t>
            </a:r>
          </a:p>
        </p:txBody>
      </p:sp>
    </p:spTree>
    <p:extLst>
      <p:ext uri="{BB962C8B-B14F-4D97-AF65-F5344CB8AC3E}">
        <p14:creationId xmlns:p14="http://schemas.microsoft.com/office/powerpoint/2010/main" val="26874121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template"/>
  <p:tag name="SOURCE" val="TPT1  equation \vv(\xx)  template TPT1  env TPENV1  fore 0  back 16777215  eqnno 1"/>
  <p:tag name="FILENAME" val="TP_tmp"/>
  <p:tag name="ORIGWIDTH" val="20"/>
  <p:tag name="PICTUREFILESIZE" val="1970"/>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vv(\xx,t)  template TPT1  env TPENV1  fore 0  back 16777215  eqnno 1"/>
  <p:tag name="FILENAME" val="TP_tmp"/>
  <p:tag name="ORIGWIDTH" val="28"/>
  <p:tag name="PICTUREFILESIZE" val="2498"/>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mu = \frac{\sum_i^n p_i}{ n}  template Kay111  env TPENV2  fore 0  back 16777215  eqnno 1"/>
  <p:tag name="FILENAME" val="TP_tmp"/>
  <p:tag name="ORIGWIDTH" val="42"/>
  <p:tag name="PICTUREFILESIZE" val="6964"/>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P = \sum_i^n p_i^2  template Kay111  env TPENV2  fore 0  back 16777215  eqnno 1"/>
  <p:tag name="FILENAME" val="TP_tmp"/>
  <p:tag name="ORIGWIDTH" val="40"/>
  <p:tag name="PICTUREFILESIZE" val="7112"/>
</p:tagLst>
</file>

<file path=ppt/tags/tag5.xml><?xml version="1.0" encoding="utf-8"?>
<p:tagLst xmlns:a="http://schemas.openxmlformats.org/drawingml/2006/main" xmlns:r="http://schemas.openxmlformats.org/officeDocument/2006/relationships" xmlns:p="http://schemas.openxmlformats.org/presentationml/2006/main">
  <p:tag name="TEXPOINT" val="template"/>
  <p:tag name="SOURCE" val="TPT1  equation \sigma = \sqrt{\frac{P - n \mu^2}{n-1}}  template Kay111  env TPENV2  fore 0  back 16777215  eqnno 1"/>
  <p:tag name="FILENAME" val="TP_tmp"/>
  <p:tag name="ORIGWIDTH" val="64"/>
  <p:tag name="PICTUREFILESIZE" val="9181"/>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f = \frac{\sigma'}{\sigma}  template Kay111  env TPENV2  fore 0  back 16777215  eqnno 1"/>
  <p:tag name="FILENAME" val="TP_tmp"/>
  <p:tag name="ORIGWIDTH" val="30"/>
  <p:tag name="PICTUREFILESIZE" val="5488"/>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p'_i = \mu' + f (p_i - \mu)  template Kay111  env TPENV2  fore 0  back 16777215  eqnno 1"/>
  <p:tag name="FILENAME" val="TP_tmp"/>
  <p:tag name="ORIGWIDTH" val="80"/>
  <p:tag name="PICTUREFILESIZE" val="7213"/>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sigma' \ , \ \mu' \ \ \ \Leftarrow \ \text{new desired values}  template Kay111  env TPENV2  fore 0  back 16777215  eqnno 1"/>
  <p:tag name="FILENAME" val="TP_tmp"/>
  <p:tag name="ORIGWIDTH" val="127"/>
  <p:tag name="PICTUREFILESIZE" val="9793"/>
</p:tagLst>
</file>

<file path=ppt/theme/theme1.xml><?xml version="1.0" encoding="utf-8"?>
<a:theme xmlns:a="http://schemas.openxmlformats.org/drawingml/2006/main" name="LectureTemplate">
  <a:themeElements>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uto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Tutoria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Tutorial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Tutorial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Tutoria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Tutoria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Tutorial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Template>
  <TotalTime>0</TotalTime>
  <Words>2359</Words>
  <Application>Microsoft Office PowerPoint</Application>
  <PresentationFormat>On-screen Show (4:3)</PresentationFormat>
  <Paragraphs>507</Paragraphs>
  <Slides>85</Slides>
  <Notes>26</Notes>
  <HiddenSlides>0</HiddenSlides>
  <MMClips>6</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5" baseType="lpstr">
      <vt:lpstr>Arial</vt:lpstr>
      <vt:lpstr>Lucida Grande</vt:lpstr>
      <vt:lpstr>Wingdings</vt:lpstr>
      <vt:lpstr>Tahoma</vt:lpstr>
      <vt:lpstr>Times New Roman</vt:lpstr>
      <vt:lpstr>Gill Sans</vt:lpstr>
      <vt:lpstr>Calibri Italic</vt:lpstr>
      <vt:lpstr>Calibri</vt:lpstr>
      <vt:lpstr>LectureTemplate</vt:lpstr>
      <vt:lpstr>CorelDRAW</vt:lpstr>
      <vt:lpstr>Flow Visualization</vt:lpstr>
      <vt:lpstr>Flow Visualization: Geometry-Based Methods</vt:lpstr>
      <vt:lpstr>Flow Visualization: Geometry-Based Methods</vt:lpstr>
      <vt:lpstr>Flow Visualization: Geometry-Based Methods</vt:lpstr>
      <vt:lpstr>Flow Visualization: Geometry-Based Methods</vt:lpstr>
      <vt:lpstr>Flow Visualization: Geometry-Based Methods</vt:lpstr>
      <vt:lpstr>Flow Visualization: Geometry-Based Methods</vt:lpstr>
      <vt:lpstr>Flow Visualization: Geometry-Based Methods</vt:lpstr>
      <vt:lpstr>Flow Visualization: Geometry-Based Methods</vt:lpstr>
      <vt:lpstr>Flow Visualization: Geometry-Based Methods</vt:lpstr>
      <vt:lpstr>Flow Visualization: Geometry-Based Methods</vt:lpstr>
      <vt:lpstr>PowerPoint Presentation</vt:lpstr>
      <vt:lpstr>PowerPoint Presentation</vt:lpstr>
      <vt:lpstr>PowerPoint Presentation</vt:lpstr>
      <vt:lpstr>Flow Visualization</vt:lpstr>
      <vt:lpstr>Flow Visualization: Image-Based Methods</vt:lpstr>
      <vt:lpstr>Flow Visualization: Image-Based Methods</vt:lpstr>
      <vt:lpstr>Flow Visualization: Image-Based Methods</vt:lpstr>
      <vt:lpstr>Flow Visualization: Image-Based Methods</vt:lpstr>
      <vt:lpstr>Flow Visualization: Image-Based Methods</vt:lpstr>
      <vt:lpstr>Flow Visualization: Image-Based Methods</vt:lpstr>
      <vt:lpstr>Flow Visualization: Image-Based Methods</vt:lpstr>
      <vt:lpstr>Flow Visualization: Image-Based Methods</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Line Integral Convolution</vt:lpstr>
      <vt:lpstr>Flow Visualization: Image-Based Methods</vt:lpstr>
      <vt:lpstr>Flow Visualization: Image-Based Methods</vt:lpstr>
      <vt:lpstr>Line Integral Convolution</vt:lpstr>
      <vt:lpstr>Flow Visualization: Image-Based Methods</vt:lpstr>
      <vt:lpstr>Flow Visualization: Image-Based Methods</vt:lpstr>
      <vt:lpstr>Flow Visualization: Image-Based Methods</vt:lpstr>
      <vt:lpstr>Flow Visualization: Image-Based Methods</vt:lpstr>
      <vt:lpstr>Flow Visualization: Image-Based Methods</vt:lpstr>
      <vt:lpstr>PowerPoint Presentation</vt:lpstr>
      <vt:lpstr>Line Integral Convolution</vt:lpstr>
      <vt:lpstr>Line Integral Convolution</vt:lpstr>
      <vt:lpstr>Line Integral Convolution</vt:lpstr>
      <vt:lpstr>Line Integral Convolution</vt:lpstr>
      <vt:lpstr>Line Integral Convolution</vt:lpstr>
      <vt:lpstr>Flow Visualization: Image-Based Methods</vt:lpstr>
      <vt:lpstr>LIC on Surfaces</vt:lpstr>
      <vt:lpstr>LIC on Surfaces</vt:lpstr>
      <vt:lpstr>Silhouette Lines</vt:lpstr>
      <vt:lpstr>Rendering</vt:lpstr>
      <vt:lpstr>Rendering</vt:lpstr>
      <vt:lpstr>Rendering</vt:lpstr>
      <vt:lpstr>Rendering</vt:lpstr>
      <vt:lpstr>Flow Visualization: Image-Based Methods</vt:lpstr>
      <vt:lpstr>3D LIC</vt:lpstr>
      <vt:lpstr>3D LIC Rendering</vt:lpstr>
      <vt:lpstr>Flow Visualization: Image-Based Methods</vt:lpstr>
      <vt:lpstr>Flow Visualization: Image-Based Methods</vt:lpstr>
      <vt:lpstr>Flow Visualization: Image-Based Methods</vt:lpstr>
      <vt:lpstr>Flow Visualization: Image-Based Methods</vt:lpstr>
      <vt:lpstr>Flow Visualization: Image-Based Methods</vt:lpstr>
      <vt:lpstr>Flow Visualization: Image-Based Methods</vt:lpstr>
      <vt:lpstr>Flow Visualization: Image-Based Methods</vt:lpstr>
      <vt:lpstr>Flow Visualization: Image-Based Methods</vt:lpstr>
      <vt:lpstr>Flow Visualization: Image-Based Methods</vt:lpstr>
      <vt:lpstr>Flow Visualization: Image-Based Methods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Lecture11</dc:title>
  <dc:creator/>
  <cp:lastModifiedBy/>
  <cp:revision>1</cp:revision>
  <dcterms:created xsi:type="dcterms:W3CDTF">2012-01-12T09:11:30Z</dcterms:created>
  <dcterms:modified xsi:type="dcterms:W3CDTF">2017-09-04T14:09:32Z</dcterms:modified>
</cp:coreProperties>
</file>